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4"/>
  </p:handoutMasterIdLst>
  <p:sldIdLst>
    <p:sldId id="256" r:id="rId2"/>
    <p:sldId id="259" r:id="rId3"/>
    <p:sldId id="257" r:id="rId4"/>
    <p:sldId id="258" r:id="rId5"/>
    <p:sldId id="261" r:id="rId6"/>
    <p:sldId id="260" r:id="rId7"/>
    <p:sldId id="264" r:id="rId8"/>
    <p:sldId id="265" r:id="rId9"/>
    <p:sldId id="273" r:id="rId10"/>
    <p:sldId id="262" r:id="rId11"/>
    <p:sldId id="268" r:id="rId12"/>
    <p:sldId id="269" r:id="rId13"/>
    <p:sldId id="270" r:id="rId14"/>
    <p:sldId id="271" r:id="rId15"/>
    <p:sldId id="272" r:id="rId16"/>
    <p:sldId id="263" r:id="rId17"/>
    <p:sldId id="266" r:id="rId18"/>
    <p:sldId id="274" r:id="rId19"/>
    <p:sldId id="275" r:id="rId20"/>
    <p:sldId id="276" r:id="rId21"/>
    <p:sldId id="277" r:id="rId22"/>
    <p:sldId id="289" r:id="rId23"/>
    <p:sldId id="290" r:id="rId24"/>
    <p:sldId id="286" r:id="rId25"/>
    <p:sldId id="287" r:id="rId26"/>
    <p:sldId id="291" r:id="rId27"/>
    <p:sldId id="280" r:id="rId28"/>
    <p:sldId id="278" r:id="rId29"/>
    <p:sldId id="279" r:id="rId30"/>
    <p:sldId id="292" r:id="rId31"/>
    <p:sldId id="293" r:id="rId32"/>
    <p:sldId id="294" r:id="rId33"/>
  </p:sldIdLst>
  <p:sldSz cx="12192000" cy="6858000"/>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7" autoAdjust="0"/>
    <p:restoredTop sz="94660"/>
  </p:normalViewPr>
  <p:slideViewPr>
    <p:cSldViewPr snapToGrid="0">
      <p:cViewPr varScale="1">
        <p:scale>
          <a:sx n="51" d="100"/>
          <a:sy n="51" d="100"/>
        </p:scale>
        <p:origin x="53" y="7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293" cy="497040"/>
          </a:xfrm>
          <a:prstGeom prst="rect">
            <a:avLst/>
          </a:prstGeom>
        </p:spPr>
        <p:txBody>
          <a:bodyPr vert="horz" lIns="90452" tIns="45226" rIns="90452" bIns="45226" rtlCol="0"/>
          <a:lstStyle>
            <a:lvl1pPr algn="l">
              <a:defRPr sz="1200"/>
            </a:lvl1pPr>
          </a:lstStyle>
          <a:p>
            <a:endParaRPr lang="sl-SI"/>
          </a:p>
        </p:txBody>
      </p:sp>
      <p:sp>
        <p:nvSpPr>
          <p:cNvPr id="3" name="Date Placeholder 2"/>
          <p:cNvSpPr>
            <a:spLocks noGrp="1"/>
          </p:cNvSpPr>
          <p:nvPr>
            <p:ph type="dt" sz="quarter" idx="1"/>
          </p:nvPr>
        </p:nvSpPr>
        <p:spPr>
          <a:xfrm>
            <a:off x="3850815" y="0"/>
            <a:ext cx="2945293" cy="497040"/>
          </a:xfrm>
          <a:prstGeom prst="rect">
            <a:avLst/>
          </a:prstGeom>
        </p:spPr>
        <p:txBody>
          <a:bodyPr vert="horz" lIns="90452" tIns="45226" rIns="90452" bIns="45226" rtlCol="0"/>
          <a:lstStyle>
            <a:lvl1pPr algn="r">
              <a:defRPr sz="1200"/>
            </a:lvl1pPr>
          </a:lstStyle>
          <a:p>
            <a:fld id="{AAFE3EDD-541E-4172-8B81-205A622E2A0B}" type="datetimeFigureOut">
              <a:rPr lang="sl-SI" smtClean="0"/>
              <a:t>14.2.2016</a:t>
            </a:fld>
            <a:endParaRPr lang="sl-SI"/>
          </a:p>
        </p:txBody>
      </p:sp>
      <p:sp>
        <p:nvSpPr>
          <p:cNvPr id="4" name="Footer Placeholder 3"/>
          <p:cNvSpPr>
            <a:spLocks noGrp="1"/>
          </p:cNvSpPr>
          <p:nvPr>
            <p:ph type="ftr" sz="quarter" idx="2"/>
          </p:nvPr>
        </p:nvSpPr>
        <p:spPr>
          <a:xfrm>
            <a:off x="0" y="9429598"/>
            <a:ext cx="2945293" cy="497040"/>
          </a:xfrm>
          <a:prstGeom prst="rect">
            <a:avLst/>
          </a:prstGeom>
        </p:spPr>
        <p:txBody>
          <a:bodyPr vert="horz" lIns="90452" tIns="45226" rIns="90452" bIns="45226" rtlCol="0" anchor="b"/>
          <a:lstStyle>
            <a:lvl1pPr algn="l">
              <a:defRPr sz="1200"/>
            </a:lvl1pPr>
          </a:lstStyle>
          <a:p>
            <a:endParaRPr lang="sl-SI"/>
          </a:p>
        </p:txBody>
      </p:sp>
      <p:sp>
        <p:nvSpPr>
          <p:cNvPr id="5" name="Slide Number Placeholder 4"/>
          <p:cNvSpPr>
            <a:spLocks noGrp="1"/>
          </p:cNvSpPr>
          <p:nvPr>
            <p:ph type="sldNum" sz="quarter" idx="3"/>
          </p:nvPr>
        </p:nvSpPr>
        <p:spPr>
          <a:xfrm>
            <a:off x="3850815" y="9429598"/>
            <a:ext cx="2945293" cy="497040"/>
          </a:xfrm>
          <a:prstGeom prst="rect">
            <a:avLst/>
          </a:prstGeom>
        </p:spPr>
        <p:txBody>
          <a:bodyPr vert="horz" lIns="90452" tIns="45226" rIns="90452" bIns="45226" rtlCol="0" anchor="b"/>
          <a:lstStyle>
            <a:lvl1pPr algn="r">
              <a:defRPr sz="1200"/>
            </a:lvl1pPr>
          </a:lstStyle>
          <a:p>
            <a:fld id="{0BF2A554-8E4C-4C18-AA49-7ED4D28DC1B2}" type="slidenum">
              <a:rPr lang="sl-SI" smtClean="0"/>
              <a:t>‹#›</a:t>
            </a:fld>
            <a:endParaRPr lang="sl-SI"/>
          </a:p>
        </p:txBody>
      </p:sp>
    </p:spTree>
    <p:extLst>
      <p:ext uri="{BB962C8B-B14F-4D97-AF65-F5344CB8AC3E}">
        <p14:creationId xmlns:p14="http://schemas.microsoft.com/office/powerpoint/2010/main" val="28707923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l-S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l-SI"/>
          </a:p>
        </p:txBody>
      </p:sp>
      <p:sp>
        <p:nvSpPr>
          <p:cNvPr id="4" name="Date Placeholder 3"/>
          <p:cNvSpPr>
            <a:spLocks noGrp="1"/>
          </p:cNvSpPr>
          <p:nvPr>
            <p:ph type="dt" sz="half" idx="10"/>
          </p:nvPr>
        </p:nvSpPr>
        <p:spPr/>
        <p:txBody>
          <a:bodyPr/>
          <a:lstStyle/>
          <a:p>
            <a:fld id="{981B2691-3E96-4644-B841-9A60D3E9264F}" type="datetimeFigureOut">
              <a:rPr lang="sl-SI" smtClean="0"/>
              <a:t>14.2.2016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50C432CE-E72C-4947-8BBA-E87DE5C1DBE9}" type="slidenum">
              <a:rPr lang="sl-SI" smtClean="0"/>
              <a:t>‹#›</a:t>
            </a:fld>
            <a:endParaRPr lang="sl-SI"/>
          </a:p>
        </p:txBody>
      </p:sp>
    </p:spTree>
    <p:extLst>
      <p:ext uri="{BB962C8B-B14F-4D97-AF65-F5344CB8AC3E}">
        <p14:creationId xmlns:p14="http://schemas.microsoft.com/office/powerpoint/2010/main" val="66392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981B2691-3E96-4644-B841-9A60D3E9264F}" type="datetimeFigureOut">
              <a:rPr lang="sl-SI" smtClean="0"/>
              <a:t>14.2.2016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50C432CE-E72C-4947-8BBA-E87DE5C1DBE9}" type="slidenum">
              <a:rPr lang="sl-SI" smtClean="0"/>
              <a:t>‹#›</a:t>
            </a:fld>
            <a:endParaRPr lang="sl-SI"/>
          </a:p>
        </p:txBody>
      </p:sp>
    </p:spTree>
    <p:extLst>
      <p:ext uri="{BB962C8B-B14F-4D97-AF65-F5344CB8AC3E}">
        <p14:creationId xmlns:p14="http://schemas.microsoft.com/office/powerpoint/2010/main" val="787113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981B2691-3E96-4644-B841-9A60D3E9264F}" type="datetimeFigureOut">
              <a:rPr lang="sl-SI" smtClean="0"/>
              <a:t>14.2.2016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50C432CE-E72C-4947-8BBA-E87DE5C1DBE9}" type="slidenum">
              <a:rPr lang="sl-SI" smtClean="0"/>
              <a:t>‹#›</a:t>
            </a:fld>
            <a:endParaRPr lang="sl-SI"/>
          </a:p>
        </p:txBody>
      </p:sp>
    </p:spTree>
    <p:extLst>
      <p:ext uri="{BB962C8B-B14F-4D97-AF65-F5344CB8AC3E}">
        <p14:creationId xmlns:p14="http://schemas.microsoft.com/office/powerpoint/2010/main" val="1210456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981B2691-3E96-4644-B841-9A60D3E9264F}" type="datetimeFigureOut">
              <a:rPr lang="sl-SI" smtClean="0"/>
              <a:t>14.2.2016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50C432CE-E72C-4947-8BBA-E87DE5C1DBE9}" type="slidenum">
              <a:rPr lang="sl-SI" smtClean="0"/>
              <a:t>‹#›</a:t>
            </a:fld>
            <a:endParaRPr lang="sl-SI"/>
          </a:p>
        </p:txBody>
      </p:sp>
    </p:spTree>
    <p:extLst>
      <p:ext uri="{BB962C8B-B14F-4D97-AF65-F5344CB8AC3E}">
        <p14:creationId xmlns:p14="http://schemas.microsoft.com/office/powerpoint/2010/main" val="1166891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l-S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B2691-3E96-4644-B841-9A60D3E9264F}" type="datetimeFigureOut">
              <a:rPr lang="sl-SI" smtClean="0"/>
              <a:t>14.2.2016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50C432CE-E72C-4947-8BBA-E87DE5C1DBE9}" type="slidenum">
              <a:rPr lang="sl-SI" smtClean="0"/>
              <a:t>‹#›</a:t>
            </a:fld>
            <a:endParaRPr lang="sl-SI"/>
          </a:p>
        </p:txBody>
      </p:sp>
    </p:spTree>
    <p:extLst>
      <p:ext uri="{BB962C8B-B14F-4D97-AF65-F5344CB8AC3E}">
        <p14:creationId xmlns:p14="http://schemas.microsoft.com/office/powerpoint/2010/main" val="242895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Date Placeholder 4"/>
          <p:cNvSpPr>
            <a:spLocks noGrp="1"/>
          </p:cNvSpPr>
          <p:nvPr>
            <p:ph type="dt" sz="half" idx="10"/>
          </p:nvPr>
        </p:nvSpPr>
        <p:spPr/>
        <p:txBody>
          <a:bodyPr/>
          <a:lstStyle/>
          <a:p>
            <a:fld id="{981B2691-3E96-4644-B841-9A60D3E9264F}" type="datetimeFigureOut">
              <a:rPr lang="sl-SI" smtClean="0"/>
              <a:t>14.2.2016</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50C432CE-E72C-4947-8BBA-E87DE5C1DBE9}" type="slidenum">
              <a:rPr lang="sl-SI" smtClean="0"/>
              <a:t>‹#›</a:t>
            </a:fld>
            <a:endParaRPr lang="sl-SI"/>
          </a:p>
        </p:txBody>
      </p:sp>
    </p:spTree>
    <p:extLst>
      <p:ext uri="{BB962C8B-B14F-4D97-AF65-F5344CB8AC3E}">
        <p14:creationId xmlns:p14="http://schemas.microsoft.com/office/powerpoint/2010/main" val="957981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l-S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Date Placeholder 6"/>
          <p:cNvSpPr>
            <a:spLocks noGrp="1"/>
          </p:cNvSpPr>
          <p:nvPr>
            <p:ph type="dt" sz="half" idx="10"/>
          </p:nvPr>
        </p:nvSpPr>
        <p:spPr/>
        <p:txBody>
          <a:bodyPr/>
          <a:lstStyle/>
          <a:p>
            <a:fld id="{981B2691-3E96-4644-B841-9A60D3E9264F}" type="datetimeFigureOut">
              <a:rPr lang="sl-SI" smtClean="0"/>
              <a:t>14.2.2016</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50C432CE-E72C-4947-8BBA-E87DE5C1DBE9}" type="slidenum">
              <a:rPr lang="sl-SI" smtClean="0"/>
              <a:t>‹#›</a:t>
            </a:fld>
            <a:endParaRPr lang="sl-SI"/>
          </a:p>
        </p:txBody>
      </p:sp>
    </p:spTree>
    <p:extLst>
      <p:ext uri="{BB962C8B-B14F-4D97-AF65-F5344CB8AC3E}">
        <p14:creationId xmlns:p14="http://schemas.microsoft.com/office/powerpoint/2010/main" val="385893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Date Placeholder 2"/>
          <p:cNvSpPr>
            <a:spLocks noGrp="1"/>
          </p:cNvSpPr>
          <p:nvPr>
            <p:ph type="dt" sz="half" idx="10"/>
          </p:nvPr>
        </p:nvSpPr>
        <p:spPr/>
        <p:txBody>
          <a:bodyPr/>
          <a:lstStyle/>
          <a:p>
            <a:fld id="{981B2691-3E96-4644-B841-9A60D3E9264F}" type="datetimeFigureOut">
              <a:rPr lang="sl-SI" smtClean="0"/>
              <a:t>14.2.2016</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50C432CE-E72C-4947-8BBA-E87DE5C1DBE9}" type="slidenum">
              <a:rPr lang="sl-SI" smtClean="0"/>
              <a:t>‹#›</a:t>
            </a:fld>
            <a:endParaRPr lang="sl-SI"/>
          </a:p>
        </p:txBody>
      </p:sp>
    </p:spTree>
    <p:extLst>
      <p:ext uri="{BB962C8B-B14F-4D97-AF65-F5344CB8AC3E}">
        <p14:creationId xmlns:p14="http://schemas.microsoft.com/office/powerpoint/2010/main" val="3236498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B2691-3E96-4644-B841-9A60D3E9264F}" type="datetimeFigureOut">
              <a:rPr lang="sl-SI" smtClean="0"/>
              <a:t>14.2.2016</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50C432CE-E72C-4947-8BBA-E87DE5C1DBE9}" type="slidenum">
              <a:rPr lang="sl-SI" smtClean="0"/>
              <a:t>‹#›</a:t>
            </a:fld>
            <a:endParaRPr lang="sl-SI"/>
          </a:p>
        </p:txBody>
      </p:sp>
    </p:spTree>
    <p:extLst>
      <p:ext uri="{BB962C8B-B14F-4D97-AF65-F5344CB8AC3E}">
        <p14:creationId xmlns:p14="http://schemas.microsoft.com/office/powerpoint/2010/main" val="1913221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l-S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B2691-3E96-4644-B841-9A60D3E9264F}" type="datetimeFigureOut">
              <a:rPr lang="sl-SI" smtClean="0"/>
              <a:t>14.2.2016</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50C432CE-E72C-4947-8BBA-E87DE5C1DBE9}" type="slidenum">
              <a:rPr lang="sl-SI" smtClean="0"/>
              <a:t>‹#›</a:t>
            </a:fld>
            <a:endParaRPr lang="sl-SI"/>
          </a:p>
        </p:txBody>
      </p:sp>
    </p:spTree>
    <p:extLst>
      <p:ext uri="{BB962C8B-B14F-4D97-AF65-F5344CB8AC3E}">
        <p14:creationId xmlns:p14="http://schemas.microsoft.com/office/powerpoint/2010/main" val="2463499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l-S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B2691-3E96-4644-B841-9A60D3E9264F}" type="datetimeFigureOut">
              <a:rPr lang="sl-SI" smtClean="0"/>
              <a:t>14.2.2016</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50C432CE-E72C-4947-8BBA-E87DE5C1DBE9}" type="slidenum">
              <a:rPr lang="sl-SI" smtClean="0"/>
              <a:t>‹#›</a:t>
            </a:fld>
            <a:endParaRPr lang="sl-SI"/>
          </a:p>
        </p:txBody>
      </p:sp>
    </p:spTree>
    <p:extLst>
      <p:ext uri="{BB962C8B-B14F-4D97-AF65-F5344CB8AC3E}">
        <p14:creationId xmlns:p14="http://schemas.microsoft.com/office/powerpoint/2010/main" val="3521541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l-S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B2691-3E96-4644-B841-9A60D3E9264F}" type="datetimeFigureOut">
              <a:rPr lang="sl-SI" smtClean="0"/>
              <a:t>14.2.2016</a:t>
            </a:fld>
            <a:endParaRPr lang="sl-S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C432CE-E72C-4947-8BBA-E87DE5C1DBE9}" type="slidenum">
              <a:rPr lang="sl-SI" smtClean="0"/>
              <a:t>‹#›</a:t>
            </a:fld>
            <a:endParaRPr lang="sl-SI"/>
          </a:p>
        </p:txBody>
      </p:sp>
    </p:spTree>
    <p:extLst>
      <p:ext uri="{BB962C8B-B14F-4D97-AF65-F5344CB8AC3E}">
        <p14:creationId xmlns:p14="http://schemas.microsoft.com/office/powerpoint/2010/main" val="1499066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41071"/>
            <a:ext cx="9144000" cy="1468892"/>
          </a:xfrm>
        </p:spPr>
        <p:txBody>
          <a:bodyPr>
            <a:normAutofit fontScale="90000"/>
          </a:bodyPr>
          <a:lstStyle/>
          <a:p>
            <a:r>
              <a:rPr lang="en-US" b="1" dirty="0"/>
              <a:t>Gifted and Talented Preschooler</a:t>
            </a:r>
            <a:br>
              <a:rPr lang="en-US" b="1" dirty="0"/>
            </a:br>
            <a:r>
              <a:rPr lang="sl-SI" sz="3600" b="1" dirty="0"/>
              <a:t>Identification of gifted and talented preschool children</a:t>
            </a:r>
            <a:endParaRPr lang="sl-SI" sz="3600" dirty="0"/>
          </a:p>
        </p:txBody>
      </p:sp>
      <p:sp>
        <p:nvSpPr>
          <p:cNvPr id="3" name="Subtitle 2"/>
          <p:cNvSpPr>
            <a:spLocks noGrp="1"/>
          </p:cNvSpPr>
          <p:nvPr>
            <p:ph type="subTitle" idx="1"/>
          </p:nvPr>
        </p:nvSpPr>
        <p:spPr/>
        <p:txBody>
          <a:bodyPr>
            <a:normAutofit/>
          </a:bodyPr>
          <a:lstStyle/>
          <a:p>
            <a:r>
              <a:rPr lang="en-US" sz="2000" b="1" dirty="0" smtClean="0"/>
              <a:t>Mag. Maruška Željeznov Seničar</a:t>
            </a:r>
            <a:endParaRPr lang="en-US" sz="2000" b="1" dirty="0"/>
          </a:p>
          <a:p>
            <a:r>
              <a:rPr lang="en-US" sz="2000" b="1" dirty="0" smtClean="0"/>
              <a:t>maruska@mib.si</a:t>
            </a:r>
            <a:endParaRPr lang="sl-SI" sz="20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0099" y="3965121"/>
            <a:ext cx="2585358" cy="258535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2306" y="4122510"/>
            <a:ext cx="2659743" cy="188176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91986" y="687007"/>
            <a:ext cx="4027292" cy="607586"/>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30336" y="382320"/>
            <a:ext cx="2157005" cy="1216959"/>
          </a:xfrm>
          <a:prstGeom prst="rect">
            <a:avLst/>
          </a:prstGeom>
        </p:spPr>
      </p:pic>
      <p:pic>
        <p:nvPicPr>
          <p:cNvPr id="8" name="Picture 7"/>
          <p:cNvPicPr/>
          <p:nvPr/>
        </p:nvPicPr>
        <p:blipFill>
          <a:blip r:embed="rId6">
            <a:extLst>
              <a:ext uri="{28A0092B-C50C-407E-A947-70E740481C1C}">
                <a14:useLocalDpi xmlns:a14="http://schemas.microsoft.com/office/drawing/2010/main" val="0"/>
              </a:ext>
            </a:extLst>
          </a:blip>
          <a:stretch>
            <a:fillRect/>
          </a:stretch>
        </p:blipFill>
        <p:spPr>
          <a:xfrm>
            <a:off x="8676005" y="645623"/>
            <a:ext cx="2498090" cy="648970"/>
          </a:xfrm>
          <a:prstGeom prst="rect">
            <a:avLst/>
          </a:prstGeom>
        </p:spPr>
      </p:pic>
      <p:sp>
        <p:nvSpPr>
          <p:cNvPr id="9" name="Text Box 2"/>
          <p:cNvSpPr txBox="1">
            <a:spLocks noChangeArrowheads="1"/>
          </p:cNvSpPr>
          <p:nvPr/>
        </p:nvSpPr>
        <p:spPr bwMode="auto">
          <a:xfrm>
            <a:off x="1331771" y="1294593"/>
            <a:ext cx="3795399" cy="441792"/>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spcBef>
                <a:spcPts val="600"/>
              </a:spcBef>
              <a:spcAft>
                <a:spcPts val="300"/>
              </a:spcAft>
            </a:pPr>
            <a:r>
              <a:rPr lang="de-DE" sz="800" dirty="0">
                <a:solidFill>
                  <a:srgbClr val="595959"/>
                </a:solidFill>
                <a:effectLst/>
                <a:latin typeface="Arial" panose="020B0604020202020204" pitchFamily="34" charset="0"/>
                <a:ea typeface="Times New Roman" panose="02020603050405020304" pitchFamily="18" charset="0"/>
              </a:rPr>
              <a:t>The development of programme of identification, new teaching methods and a chain oriented approach to prevent underachievement of gifted and talented</a:t>
            </a:r>
            <a:endParaRPr lang="sl-SI" sz="10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636165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491" y="642216"/>
            <a:ext cx="10515600" cy="1325563"/>
          </a:xfrm>
        </p:spPr>
        <p:txBody>
          <a:bodyPr>
            <a:normAutofit/>
          </a:bodyPr>
          <a:lstStyle/>
          <a:p>
            <a:r>
              <a:rPr lang="en-US" sz="3600" b="1" dirty="0" smtClean="0"/>
              <a:t>What to look at “identification” of ability and </a:t>
            </a:r>
            <a:r>
              <a:rPr lang="en-US" sz="3600" b="1" dirty="0" err="1" smtClean="0"/>
              <a:t>potencial</a:t>
            </a:r>
            <a:r>
              <a:rPr lang="en-US" sz="3600" b="1" dirty="0" smtClean="0"/>
              <a:t>?</a:t>
            </a:r>
            <a:br>
              <a:rPr lang="en-US" sz="3600" b="1" dirty="0" smtClean="0"/>
            </a:br>
            <a:r>
              <a:rPr lang="en-US" sz="1200" dirty="0" smtClean="0">
                <a:solidFill>
                  <a:schemeClr val="tx1">
                    <a:lumMod val="50000"/>
                    <a:lumOff val="50000"/>
                  </a:schemeClr>
                </a:solidFill>
                <a:latin typeface="+mn-lt"/>
              </a:rPr>
              <a:t>Porter</a:t>
            </a:r>
            <a:r>
              <a:rPr lang="en-US" sz="1200" dirty="0">
                <a:solidFill>
                  <a:schemeClr val="tx1">
                    <a:lumMod val="50000"/>
                    <a:lumOff val="50000"/>
                  </a:schemeClr>
                </a:solidFill>
                <a:latin typeface="+mn-lt"/>
              </a:rPr>
              <a:t>, L. (2005). Gifted young children (2nd </a:t>
            </a:r>
            <a:r>
              <a:rPr lang="en-US" sz="1200" dirty="0" err="1">
                <a:solidFill>
                  <a:schemeClr val="tx1">
                    <a:lumMod val="50000"/>
                    <a:lumOff val="50000"/>
                  </a:schemeClr>
                </a:solidFill>
                <a:latin typeface="+mn-lt"/>
              </a:rPr>
              <a:t>edn</a:t>
            </a:r>
            <a:r>
              <a:rPr lang="en-US" sz="1200" dirty="0">
                <a:solidFill>
                  <a:schemeClr val="tx1">
                    <a:lumMod val="50000"/>
                    <a:lumOff val="50000"/>
                  </a:schemeClr>
                </a:solidFill>
                <a:latin typeface="+mn-lt"/>
              </a:rPr>
              <a:t>), Allen and Unwin, Sydney</a:t>
            </a:r>
            <a:endParaRPr lang="sl-SI" sz="1200" b="1" dirty="0">
              <a:solidFill>
                <a:schemeClr val="tx1">
                  <a:lumMod val="50000"/>
                  <a:lumOff val="50000"/>
                </a:schemeClr>
              </a:solidFill>
              <a:latin typeface="+mn-lt"/>
            </a:endParaRPr>
          </a:p>
        </p:txBody>
      </p:sp>
      <p:graphicFrame>
        <p:nvGraphicFramePr>
          <p:cNvPr id="7" name="Table 6"/>
          <p:cNvGraphicFramePr>
            <a:graphicFrameLocks noGrp="1"/>
          </p:cNvGraphicFramePr>
          <p:nvPr>
            <p:extLst>
              <p:ext uri="{D42A27DB-BD31-4B8C-83A1-F6EECF244321}">
                <p14:modId xmlns:p14="http://schemas.microsoft.com/office/powerpoint/2010/main" val="845788147"/>
              </p:ext>
            </p:extLst>
          </p:nvPr>
        </p:nvGraphicFramePr>
        <p:xfrm>
          <a:off x="960580" y="1948873"/>
          <a:ext cx="10797310" cy="3007951"/>
        </p:xfrm>
        <a:graphic>
          <a:graphicData uri="http://schemas.openxmlformats.org/drawingml/2006/table">
            <a:tbl>
              <a:tblPr firstRow="1" bandRow="1">
                <a:tableStyleId>{5C22544A-7EE6-4342-B048-85BDC9FD1C3A}</a:tableStyleId>
              </a:tblPr>
              <a:tblGrid>
                <a:gridCol w="2595420"/>
                <a:gridCol w="8201890"/>
              </a:tblGrid>
              <a:tr h="386671">
                <a:tc>
                  <a:txBody>
                    <a:bodyPr/>
                    <a:lstStyle/>
                    <a:p>
                      <a:r>
                        <a:rPr lang="en-US" dirty="0" smtClean="0"/>
                        <a:t>Domain</a:t>
                      </a:r>
                      <a:endParaRPr lang="sl-SI" dirty="0"/>
                    </a:p>
                  </a:txBody>
                  <a:tcPr/>
                </a:tc>
                <a:tc>
                  <a:txBody>
                    <a:bodyPr/>
                    <a:lstStyle/>
                    <a:p>
                      <a:endParaRPr lang="sl-SI" dirty="0"/>
                    </a:p>
                  </a:txBody>
                  <a:tcPr/>
                </a:tc>
              </a:tr>
              <a:tr h="372878">
                <a:tc>
                  <a:txBody>
                    <a:bodyPr/>
                    <a:lstStyle/>
                    <a:p>
                      <a:r>
                        <a:rPr lang="sl-SI" sz="1800" dirty="0" smtClean="0"/>
                        <a:t>Cognitive (thinking) skills</a:t>
                      </a:r>
                      <a:endParaRPr lang="sl-SI" sz="1800" dirty="0"/>
                    </a:p>
                  </a:txBody>
                  <a:tcPr/>
                </a:tc>
                <a:tc>
                  <a:txBody>
                    <a:bodyPr/>
                    <a:lstStyle/>
                    <a:p>
                      <a:pPr marL="0" indent="0">
                        <a:buFont typeface="Arial" panose="020B0604020202020204" pitchFamily="34" charset="0"/>
                        <a:buNone/>
                      </a:pPr>
                      <a:r>
                        <a:rPr lang="en-US" sz="1600" dirty="0" smtClean="0"/>
                        <a:t>• early achievement of developmental milestones (at least one-third sooner) </a:t>
                      </a:r>
                    </a:p>
                    <a:p>
                      <a:r>
                        <a:rPr lang="en-US" sz="1600" dirty="0" smtClean="0"/>
                        <a:t>• quick learning </a:t>
                      </a:r>
                    </a:p>
                    <a:p>
                      <a:r>
                        <a:rPr lang="en-US" sz="1600" dirty="0" smtClean="0"/>
                        <a:t>• keen observation of the environment </a:t>
                      </a:r>
                    </a:p>
                    <a:p>
                      <a:r>
                        <a:rPr lang="en-US" sz="1600" dirty="0" smtClean="0"/>
                        <a:t>• active in eliciting stimulation from the environment </a:t>
                      </a:r>
                    </a:p>
                    <a:p>
                      <a:r>
                        <a:rPr lang="en-US" sz="1600" dirty="0" smtClean="0"/>
                        <a:t>• quick and accurate recall </a:t>
                      </a:r>
                    </a:p>
                    <a:p>
                      <a:r>
                        <a:rPr lang="en-US" sz="1600" dirty="0" smtClean="0"/>
                        <a:t>• recall of skills and information introduced some time ago </a:t>
                      </a:r>
                    </a:p>
                    <a:p>
                      <a:r>
                        <a:rPr lang="en-US" sz="1600" dirty="0" smtClean="0"/>
                        <a:t>• deeper knowledge than other children </a:t>
                      </a:r>
                    </a:p>
                    <a:p>
                      <a:r>
                        <a:rPr lang="en-US" sz="1600" dirty="0" smtClean="0"/>
                        <a:t>• understanding of abstract concepts (e.g. death or time) </a:t>
                      </a:r>
                      <a:endParaRPr lang="sl-SI" sz="1600" dirty="0"/>
                    </a:p>
                  </a:txBody>
                  <a:tcPr/>
                </a:tc>
              </a:tr>
              <a:tr h="382657">
                <a:tc>
                  <a:txBody>
                    <a:bodyPr/>
                    <a:lstStyle/>
                    <a:p>
                      <a:r>
                        <a:rPr lang="sl-SI" sz="1800" dirty="0" smtClean="0"/>
                        <a:t>Academic giftedness </a:t>
                      </a:r>
                      <a:endParaRPr lang="sl-SI" sz="1800" dirty="0"/>
                    </a:p>
                  </a:txBody>
                  <a:tcPr/>
                </a:tc>
                <a:tc>
                  <a:txBody>
                    <a:bodyPr/>
                    <a:lstStyle/>
                    <a:p>
                      <a:r>
                        <a:rPr lang="en-US" sz="1600" dirty="0" smtClean="0"/>
                        <a:t>• read, write or use numbers in advanced ways </a:t>
                      </a:r>
                    </a:p>
                    <a:p>
                      <a:r>
                        <a:rPr lang="en-US" sz="1600" dirty="0" smtClean="0"/>
                        <a:t>• show advanced preferences for books and films  </a:t>
                      </a:r>
                      <a:endParaRPr lang="sl-SI" sz="1600" dirty="0"/>
                    </a:p>
                  </a:txBody>
                  <a:tcPr/>
                </a:tc>
              </a:tr>
            </a:tbl>
          </a:graphicData>
        </a:graphic>
      </p:graphicFrame>
    </p:spTree>
    <p:extLst>
      <p:ext uri="{BB962C8B-B14F-4D97-AF65-F5344CB8AC3E}">
        <p14:creationId xmlns:p14="http://schemas.microsoft.com/office/powerpoint/2010/main" val="2041120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6407349"/>
              </p:ext>
            </p:extLst>
          </p:nvPr>
        </p:nvGraphicFramePr>
        <p:xfrm>
          <a:off x="533399" y="273917"/>
          <a:ext cx="10797310" cy="5676398"/>
        </p:xfrm>
        <a:graphic>
          <a:graphicData uri="http://schemas.openxmlformats.org/drawingml/2006/table">
            <a:tbl>
              <a:tblPr firstRow="1" bandRow="1">
                <a:tableStyleId>{5C22544A-7EE6-4342-B048-85BDC9FD1C3A}</a:tableStyleId>
              </a:tblPr>
              <a:tblGrid>
                <a:gridCol w="2595420"/>
                <a:gridCol w="8201890"/>
              </a:tblGrid>
              <a:tr h="372878">
                <a:tc>
                  <a:txBody>
                    <a:bodyPr/>
                    <a:lstStyle/>
                    <a:p>
                      <a:endParaRPr lang="sl-SI" dirty="0"/>
                    </a:p>
                  </a:txBody>
                  <a:tcPr/>
                </a:tc>
                <a:tc>
                  <a:txBody>
                    <a:bodyPr/>
                    <a:lstStyle/>
                    <a:p>
                      <a:endParaRPr lang="sl-SI" dirty="0"/>
                    </a:p>
                  </a:txBody>
                  <a:tcPr/>
                </a:tc>
              </a:tr>
              <a:tr h="372878">
                <a:tc>
                  <a:txBody>
                    <a:bodyPr/>
                    <a:lstStyle/>
                    <a:p>
                      <a:r>
                        <a:rPr lang="sl-SI" b="0" dirty="0" smtClean="0">
                          <a:solidFill>
                            <a:schemeClr val="tx1"/>
                          </a:solidFill>
                        </a:rPr>
                        <a:t>Learning style </a:t>
                      </a:r>
                      <a:endParaRPr lang="sl-SI" b="0" dirty="0">
                        <a:solidFill>
                          <a:schemeClr val="tx1"/>
                        </a:solidFill>
                      </a:endParaRPr>
                    </a:p>
                  </a:txBody>
                  <a:tcPr/>
                </a:tc>
                <a:tc>
                  <a:txBody>
                    <a:bodyPr/>
                    <a:lstStyle/>
                    <a:p>
                      <a:r>
                        <a:rPr lang="en-US" sz="1600" b="0" dirty="0" smtClean="0">
                          <a:solidFill>
                            <a:schemeClr val="tx1"/>
                          </a:solidFill>
                        </a:rPr>
                        <a:t>• responsivity to novel stimuli </a:t>
                      </a:r>
                    </a:p>
                    <a:p>
                      <a:r>
                        <a:rPr lang="en-US" sz="1600" b="0" dirty="0" smtClean="0">
                          <a:solidFill>
                            <a:schemeClr val="tx1"/>
                          </a:solidFill>
                        </a:rPr>
                        <a:t>• speed and efficiency of information processing </a:t>
                      </a:r>
                    </a:p>
                    <a:p>
                      <a:r>
                        <a:rPr lang="en-US" sz="1600" b="0" dirty="0" smtClean="0">
                          <a:solidFill>
                            <a:schemeClr val="tx1"/>
                          </a:solidFill>
                        </a:rPr>
                        <a:t>• openness to new ideas and experiences </a:t>
                      </a:r>
                    </a:p>
                    <a:p>
                      <a:r>
                        <a:rPr lang="en-US" sz="1600" b="0" dirty="0" smtClean="0">
                          <a:solidFill>
                            <a:schemeClr val="tx1"/>
                          </a:solidFill>
                        </a:rPr>
                        <a:t>• motivation and curiosity in a search for understandings </a:t>
                      </a:r>
                    </a:p>
                    <a:p>
                      <a:r>
                        <a:rPr lang="en-US" sz="1600" b="0" dirty="0" smtClean="0">
                          <a:solidFill>
                            <a:schemeClr val="tx1"/>
                          </a:solidFill>
                        </a:rPr>
                        <a:t>• wide-ranging interests </a:t>
                      </a:r>
                    </a:p>
                    <a:p>
                      <a:r>
                        <a:rPr lang="en-US" sz="1600" b="0" dirty="0" smtClean="0">
                          <a:solidFill>
                            <a:schemeClr val="tx1"/>
                          </a:solidFill>
                        </a:rPr>
                        <a:t>• an intense focus on or the ability to immerse themselves in an area of interest, in order to achieve a depth of understanding </a:t>
                      </a:r>
                    </a:p>
                    <a:p>
                      <a:r>
                        <a:rPr lang="en-US" sz="1600" b="0" dirty="0" smtClean="0">
                          <a:solidFill>
                            <a:schemeClr val="tx1"/>
                          </a:solidFill>
                        </a:rPr>
                        <a:t>• longer than usual concentration span on challenging topics of interest (but may ‘flit’ from one activity to another if activities are not challenging enough) </a:t>
                      </a:r>
                    </a:p>
                    <a:p>
                      <a:r>
                        <a:rPr lang="en-US" sz="1600" b="0" dirty="0" smtClean="0">
                          <a:solidFill>
                            <a:schemeClr val="tx1"/>
                          </a:solidFill>
                        </a:rPr>
                        <a:t>• early use of metacognitive skills to manage their own thinking processes </a:t>
                      </a:r>
                    </a:p>
                    <a:p>
                      <a:r>
                        <a:rPr lang="en-US" sz="1600" b="0" dirty="0" smtClean="0">
                          <a:solidFill>
                            <a:schemeClr val="tx1"/>
                          </a:solidFill>
                        </a:rPr>
                        <a:t>• internal locus of control </a:t>
                      </a:r>
                    </a:p>
                    <a:p>
                      <a:r>
                        <a:rPr lang="en-US" sz="1600" b="0" dirty="0" smtClean="0">
                          <a:solidFill>
                            <a:schemeClr val="tx1"/>
                          </a:solidFill>
                        </a:rPr>
                        <a:t>• independence at challenging, non-routine tasks </a:t>
                      </a:r>
                    </a:p>
                    <a:p>
                      <a:r>
                        <a:rPr lang="en-US" sz="1600" b="0" dirty="0" smtClean="0">
                          <a:solidFill>
                            <a:schemeClr val="tx1"/>
                          </a:solidFill>
                        </a:rPr>
                        <a:t>• willingness to take risks </a:t>
                      </a:r>
                    </a:p>
                    <a:p>
                      <a:r>
                        <a:rPr lang="en-US" sz="1600" b="0" dirty="0" smtClean="0">
                          <a:solidFill>
                            <a:schemeClr val="tx1"/>
                          </a:solidFill>
                        </a:rPr>
                        <a:t>• tolerance of ambiguity</a:t>
                      </a:r>
                      <a:endParaRPr lang="sl-SI" sz="1600" b="0" dirty="0">
                        <a:solidFill>
                          <a:schemeClr val="tx1"/>
                        </a:solidFill>
                      </a:endParaRPr>
                    </a:p>
                  </a:txBody>
                  <a:tcPr/>
                </a:tc>
              </a:tr>
              <a:tr h="372878">
                <a:tc>
                  <a:txBody>
                    <a:bodyPr/>
                    <a:lstStyle/>
                    <a:p>
                      <a:r>
                        <a:rPr lang="sl-SI" dirty="0" smtClean="0"/>
                        <a:t>Creative thinking style</a:t>
                      </a:r>
                      <a:endParaRPr lang="sl-SI" dirty="0"/>
                    </a:p>
                  </a:txBody>
                  <a:tcPr/>
                </a:tc>
                <a:tc>
                  <a:txBody>
                    <a:bodyPr/>
                    <a:lstStyle/>
                    <a:p>
                      <a:r>
                        <a:rPr lang="en-US" sz="1600" b="0" dirty="0" smtClean="0">
                          <a:solidFill>
                            <a:schemeClr val="tx1"/>
                          </a:solidFill>
                        </a:rPr>
                        <a:t>• </a:t>
                      </a:r>
                      <a:r>
                        <a:rPr lang="en-US" sz="1600" dirty="0" smtClean="0"/>
                        <a:t>imagination </a:t>
                      </a:r>
                    </a:p>
                    <a:p>
                      <a:r>
                        <a:rPr lang="en-US" sz="1600" dirty="0" smtClean="0"/>
                        <a:t>• creative problem solving </a:t>
                      </a:r>
                    </a:p>
                    <a:p>
                      <a:r>
                        <a:rPr lang="en-US" sz="1600" dirty="0" smtClean="0"/>
                        <a:t>• use of intuition (that is, allowing some of their thinking to occur at a preconscious level) </a:t>
                      </a:r>
                    </a:p>
                    <a:p>
                      <a:r>
                        <a:rPr lang="en-US" sz="1600" dirty="0" smtClean="0"/>
                        <a:t>• fluency, which reflects an ability to employ a range or quantity of ideas </a:t>
                      </a:r>
                    </a:p>
                    <a:p>
                      <a:r>
                        <a:rPr lang="en-US" sz="1600" dirty="0" smtClean="0"/>
                        <a:t>• flexibility, which refers both to the quality of ideas brought to bear on the problem and to skill at adapting their learning style to the task demands and goals </a:t>
                      </a:r>
                    </a:p>
                    <a:p>
                      <a:r>
                        <a:rPr lang="en-US" sz="1600" dirty="0" smtClean="0"/>
                        <a:t>• being nonconforming and rejecting limits </a:t>
                      </a:r>
                      <a:endParaRPr lang="sl-SI" sz="1600" dirty="0"/>
                    </a:p>
                  </a:txBody>
                  <a:tcPr/>
                </a:tc>
              </a:tr>
            </a:tbl>
          </a:graphicData>
        </a:graphic>
      </p:graphicFrame>
    </p:spTree>
    <p:extLst>
      <p:ext uri="{BB962C8B-B14F-4D97-AF65-F5344CB8AC3E}">
        <p14:creationId xmlns:p14="http://schemas.microsoft.com/office/powerpoint/2010/main" val="635062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93964600"/>
              </p:ext>
            </p:extLst>
          </p:nvPr>
        </p:nvGraphicFramePr>
        <p:xfrm>
          <a:off x="838200" y="628073"/>
          <a:ext cx="10797310" cy="5212080"/>
        </p:xfrm>
        <a:graphic>
          <a:graphicData uri="http://schemas.openxmlformats.org/drawingml/2006/table">
            <a:tbl>
              <a:tblPr firstRow="1" bandRow="1">
                <a:tableStyleId>{5C22544A-7EE6-4342-B048-85BDC9FD1C3A}</a:tableStyleId>
              </a:tblPr>
              <a:tblGrid>
                <a:gridCol w="2595420"/>
                <a:gridCol w="8201890"/>
              </a:tblGrid>
              <a:tr h="166254">
                <a:tc>
                  <a:txBody>
                    <a:bodyPr/>
                    <a:lstStyle/>
                    <a:p>
                      <a:endParaRPr lang="sl-SI" dirty="0"/>
                    </a:p>
                  </a:txBody>
                  <a:tcPr/>
                </a:tc>
                <a:tc>
                  <a:txBody>
                    <a:bodyPr/>
                    <a:lstStyle/>
                    <a:p>
                      <a:endParaRPr lang="sl-SI" dirty="0"/>
                    </a:p>
                  </a:txBody>
                  <a:tcPr/>
                </a:tc>
              </a:tr>
              <a:tr h="447138">
                <a:tc>
                  <a:txBody>
                    <a:bodyPr/>
                    <a:lstStyle/>
                    <a:p>
                      <a:r>
                        <a:rPr lang="sl-SI" dirty="0" smtClean="0"/>
                        <a:t>Auditory-sequential style </a:t>
                      </a:r>
                      <a:endParaRPr lang="sl-SI" dirty="0"/>
                    </a:p>
                  </a:txBody>
                  <a:tcPr/>
                </a:tc>
                <a:tc>
                  <a:txBody>
                    <a:bodyPr/>
                    <a:lstStyle/>
                    <a:p>
                      <a:r>
                        <a:rPr lang="en-US" sz="1600" dirty="0" smtClean="0"/>
                        <a:t>• learn sequentially: one idea at a time </a:t>
                      </a:r>
                    </a:p>
                    <a:p>
                      <a:r>
                        <a:rPr lang="en-US" sz="1600" dirty="0" smtClean="0"/>
                        <a:t>• are analytical: are able to break problems down into their parts </a:t>
                      </a:r>
                    </a:p>
                    <a:p>
                      <a:r>
                        <a:rPr lang="en-US" sz="1600" dirty="0" smtClean="0"/>
                        <a:t>• attend well to details </a:t>
                      </a:r>
                    </a:p>
                    <a:p>
                      <a:r>
                        <a:rPr lang="en-US" sz="1600" dirty="0" smtClean="0"/>
                        <a:t>• learn well from verbal instructions </a:t>
                      </a:r>
                    </a:p>
                    <a:p>
                      <a:r>
                        <a:rPr lang="en-US" sz="1600" dirty="0" smtClean="0"/>
                        <a:t>• are able to carry out instructions to do several things in succession </a:t>
                      </a:r>
                    </a:p>
                    <a:p>
                      <a:r>
                        <a:rPr lang="en-US" sz="1600" dirty="0" smtClean="0"/>
                        <a:t>• think logically </a:t>
                      </a:r>
                    </a:p>
                    <a:p>
                      <a:r>
                        <a:rPr lang="en-US" sz="1600" dirty="0" smtClean="0"/>
                        <a:t>• have good planning skills </a:t>
                      </a:r>
                    </a:p>
                    <a:p>
                      <a:r>
                        <a:rPr lang="en-US" sz="1600" dirty="0" smtClean="0"/>
                        <a:t>• are </a:t>
                      </a:r>
                      <a:r>
                        <a:rPr lang="en-US" sz="1600" dirty="0" err="1" smtClean="0"/>
                        <a:t>organised</a:t>
                      </a:r>
                      <a:r>
                        <a:rPr lang="en-US" sz="1600" dirty="0" smtClean="0"/>
                        <a:t> </a:t>
                      </a:r>
                    </a:p>
                    <a:p>
                      <a:r>
                        <a:rPr lang="en-US" sz="1600" dirty="0" smtClean="0"/>
                        <a:t>• are less impulsive than </a:t>
                      </a:r>
                      <a:r>
                        <a:rPr lang="en-US" sz="1600" dirty="0" err="1" smtClean="0"/>
                        <a:t>agemates</a:t>
                      </a:r>
                      <a:r>
                        <a:rPr lang="en-US" sz="1600" dirty="0" smtClean="0"/>
                        <a:t> </a:t>
                      </a:r>
                    </a:p>
                    <a:p>
                      <a:r>
                        <a:rPr lang="en-US" sz="1600" dirty="0" smtClean="0"/>
                        <a:t>• have a clear understanding of cause-and-effect </a:t>
                      </a:r>
                    </a:p>
                    <a:p>
                      <a:r>
                        <a:rPr lang="en-US" sz="1600" dirty="0" smtClean="0"/>
                        <a:t>• use rehearsal to remember </a:t>
                      </a:r>
                    </a:p>
                    <a:p>
                      <a:r>
                        <a:rPr lang="en-US" sz="1600" dirty="0" smtClean="0"/>
                        <a:t>• once in school, earn reasonably even grades across all subject areas </a:t>
                      </a:r>
                      <a:endParaRPr lang="sl-SI" sz="1600" dirty="0"/>
                    </a:p>
                  </a:txBody>
                  <a:tcPr/>
                </a:tc>
              </a:tr>
              <a:tr h="406400">
                <a:tc>
                  <a:txBody>
                    <a:bodyPr/>
                    <a:lstStyle/>
                    <a:p>
                      <a:r>
                        <a:rPr lang="sl-SI" dirty="0" smtClean="0"/>
                        <a:t>Visual-holistic style </a:t>
                      </a:r>
                      <a:endParaRPr lang="sl-SI" dirty="0"/>
                    </a:p>
                  </a:txBody>
                  <a:tcPr/>
                </a:tc>
                <a:tc>
                  <a:txBody>
                    <a:bodyPr/>
                    <a:lstStyle/>
                    <a:p>
                      <a:r>
                        <a:rPr lang="en-US" sz="1800" dirty="0" smtClean="0"/>
                        <a:t>• </a:t>
                      </a:r>
                      <a:r>
                        <a:rPr lang="en-US" sz="1600" dirty="0" smtClean="0"/>
                        <a:t>learn concepts all at once (holistically) </a:t>
                      </a:r>
                    </a:p>
                    <a:p>
                      <a:r>
                        <a:rPr lang="en-US" sz="1600" dirty="0" smtClean="0"/>
                        <a:t>• synthesis ideas: that is, put them together </a:t>
                      </a:r>
                    </a:p>
                    <a:p>
                      <a:r>
                        <a:rPr lang="en-US" sz="1600" dirty="0" smtClean="0"/>
                        <a:t>• see the big picture and, correspondingly, may miss details </a:t>
                      </a:r>
                    </a:p>
                    <a:p>
                      <a:r>
                        <a:rPr lang="en-US" sz="1600" dirty="0" smtClean="0"/>
                        <a:t>• learn intuitively </a:t>
                      </a:r>
                    </a:p>
                    <a:p>
                      <a:r>
                        <a:rPr lang="en-US" sz="1600" dirty="0" smtClean="0"/>
                        <a:t>• have what can only be termed ‘quirky’ </a:t>
                      </a:r>
                      <a:r>
                        <a:rPr lang="en-US" sz="1600" dirty="0" err="1" smtClean="0"/>
                        <a:t>organisational</a:t>
                      </a:r>
                      <a:r>
                        <a:rPr lang="en-US" sz="1600" dirty="0" smtClean="0"/>
                        <a:t> systems </a:t>
                      </a:r>
                    </a:p>
                    <a:p>
                      <a:r>
                        <a:rPr lang="en-US" sz="1600" dirty="0" smtClean="0"/>
                        <a:t>• learn instantly and so do not benefit from rehearsal or repetition </a:t>
                      </a:r>
                    </a:p>
                    <a:p>
                      <a:r>
                        <a:rPr lang="en-US" sz="1600" dirty="0" smtClean="0"/>
                        <a:t>• once in school, obtain uneven grades across subject areas </a:t>
                      </a:r>
                      <a:endParaRPr lang="sl-SI" sz="1600" dirty="0"/>
                    </a:p>
                  </a:txBody>
                  <a:tcPr/>
                </a:tc>
              </a:tr>
            </a:tbl>
          </a:graphicData>
        </a:graphic>
      </p:graphicFrame>
    </p:spTree>
    <p:extLst>
      <p:ext uri="{BB962C8B-B14F-4D97-AF65-F5344CB8AC3E}">
        <p14:creationId xmlns:p14="http://schemas.microsoft.com/office/powerpoint/2010/main" val="752010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67909275"/>
              </p:ext>
            </p:extLst>
          </p:nvPr>
        </p:nvGraphicFramePr>
        <p:xfrm>
          <a:off x="607291" y="403225"/>
          <a:ext cx="10797310" cy="6085938"/>
        </p:xfrm>
        <a:graphic>
          <a:graphicData uri="http://schemas.openxmlformats.org/drawingml/2006/table">
            <a:tbl>
              <a:tblPr firstRow="1" bandRow="1">
                <a:tableStyleId>{5C22544A-7EE6-4342-B048-85BDC9FD1C3A}</a:tableStyleId>
              </a:tblPr>
              <a:tblGrid>
                <a:gridCol w="2736273"/>
                <a:gridCol w="8061037"/>
              </a:tblGrid>
              <a:tr h="447138">
                <a:tc>
                  <a:txBody>
                    <a:bodyPr/>
                    <a:lstStyle/>
                    <a:p>
                      <a:endParaRPr lang="sl-SI" dirty="0"/>
                    </a:p>
                  </a:txBody>
                  <a:tcPr/>
                </a:tc>
                <a:tc>
                  <a:txBody>
                    <a:bodyPr/>
                    <a:lstStyle/>
                    <a:p>
                      <a:endParaRPr lang="sl-SI" sz="1600" dirty="0"/>
                    </a:p>
                  </a:txBody>
                  <a:tcPr/>
                </a:tc>
              </a:tr>
              <a:tr h="406400">
                <a:tc>
                  <a:txBody>
                    <a:bodyPr/>
                    <a:lstStyle/>
                    <a:p>
                      <a:r>
                        <a:rPr lang="sl-SI" dirty="0" smtClean="0"/>
                        <a:t>Speech and language skills </a:t>
                      </a:r>
                      <a:endParaRPr lang="sl-SI" dirty="0"/>
                    </a:p>
                  </a:txBody>
                  <a:tcPr/>
                </a:tc>
                <a:tc>
                  <a:txBody>
                    <a:bodyPr/>
                    <a:lstStyle/>
                    <a:p>
                      <a:pPr marL="0" indent="0">
                        <a:buFont typeface="Arial" panose="020B0604020202020204" pitchFamily="34" charset="0"/>
                        <a:buNone/>
                      </a:pPr>
                      <a:r>
                        <a:rPr lang="en-US" sz="1600" dirty="0" smtClean="0"/>
                        <a:t>• early comprehension </a:t>
                      </a:r>
                    </a:p>
                    <a:p>
                      <a:r>
                        <a:rPr lang="en-US" sz="1600" dirty="0" smtClean="0"/>
                        <a:t>• advanced speech, in terms of vocabulary, grammar and clear articulation </a:t>
                      </a:r>
                    </a:p>
                    <a:p>
                      <a:r>
                        <a:rPr lang="en-US" sz="1600" dirty="0" smtClean="0"/>
                        <a:t>• use of metaphors and analogies </a:t>
                      </a:r>
                    </a:p>
                    <a:p>
                      <a:r>
                        <a:rPr lang="en-US" sz="1600" dirty="0" smtClean="0"/>
                        <a:t>• ability to make up songs or stories spontaneously </a:t>
                      </a:r>
                    </a:p>
                    <a:p>
                      <a:r>
                        <a:rPr lang="en-US" sz="1600" dirty="0" smtClean="0"/>
                        <a:t>• ability to modify language for less mature children </a:t>
                      </a:r>
                    </a:p>
                    <a:p>
                      <a:r>
                        <a:rPr lang="en-US" sz="1600" dirty="0" smtClean="0"/>
                        <a:t>• use of language for a real exchange of ideas and information at an early age </a:t>
                      </a:r>
                    </a:p>
                    <a:p>
                      <a:r>
                        <a:rPr lang="en-US" sz="1600" dirty="0" smtClean="0"/>
                        <a:t>• a sophisticated sense of </a:t>
                      </a:r>
                      <a:r>
                        <a:rPr lang="en-US" sz="1600" dirty="0" err="1" smtClean="0"/>
                        <a:t>humour</a:t>
                      </a:r>
                      <a:r>
                        <a:rPr lang="en-US" sz="1600" dirty="0" smtClean="0"/>
                        <a:t> </a:t>
                      </a:r>
                      <a:endParaRPr lang="sl-SI" sz="1400" dirty="0"/>
                    </a:p>
                  </a:txBody>
                  <a:tcPr/>
                </a:tc>
              </a:tr>
              <a:tr h="406400">
                <a:tc>
                  <a:txBody>
                    <a:bodyPr/>
                    <a:lstStyle/>
                    <a:p>
                      <a:r>
                        <a:rPr lang="sl-SI" dirty="0" smtClean="0"/>
                        <a:t>Motor abilities </a:t>
                      </a:r>
                      <a:endParaRPr lang="sl-SI" dirty="0"/>
                    </a:p>
                  </a:txBody>
                  <a:tcPr/>
                </a:tc>
                <a:tc>
                  <a:txBody>
                    <a:bodyPr/>
                    <a:lstStyle/>
                    <a:p>
                      <a:r>
                        <a:rPr lang="en-US" sz="1600" dirty="0" smtClean="0"/>
                        <a:t>• early motor development, particularly in skills that are under cognitive control such as balance </a:t>
                      </a:r>
                    </a:p>
                    <a:p>
                      <a:r>
                        <a:rPr lang="en-US" sz="1600" dirty="0" smtClean="0"/>
                        <a:t>• ability to locate themselves within the environment </a:t>
                      </a:r>
                    </a:p>
                    <a:p>
                      <a:r>
                        <a:rPr lang="en-US" sz="1600" dirty="0" smtClean="0"/>
                        <a:t>• early awareness of left and right </a:t>
                      </a:r>
                    </a:p>
                    <a:p>
                      <a:r>
                        <a:rPr lang="en-US" sz="1600" dirty="0" smtClean="0"/>
                        <a:t>• facility at putting together new or difficult puzzles </a:t>
                      </a:r>
                    </a:p>
                    <a:p>
                      <a:r>
                        <a:rPr lang="en-US" sz="1600" dirty="0" smtClean="0"/>
                        <a:t>• ability to take apart and reassemble objects with unusual skill </a:t>
                      </a:r>
                    </a:p>
                    <a:p>
                      <a:r>
                        <a:rPr lang="en-US" sz="1600" dirty="0" smtClean="0"/>
                        <a:t>• ability to make interesting shapes or patterns with objects </a:t>
                      </a:r>
                    </a:p>
                    <a:p>
                      <a:r>
                        <a:rPr lang="en-US" sz="1600" dirty="0" smtClean="0"/>
                        <a:t>• advanced drawing or handwriting </a:t>
                      </a:r>
                    </a:p>
                    <a:p>
                      <a:r>
                        <a:rPr lang="en-US" sz="1600" dirty="0" smtClean="0"/>
                        <a:t>• high levels of physical energy </a:t>
                      </a:r>
                      <a:endParaRPr lang="sl-SI" sz="1600" dirty="0"/>
                    </a:p>
                  </a:txBody>
                  <a:tcPr/>
                </a:tc>
              </a:tr>
              <a:tr h="406400">
                <a:tc>
                  <a:txBody>
                    <a:bodyPr/>
                    <a:lstStyle/>
                    <a:p>
                      <a:r>
                        <a:rPr lang="sl-SI" dirty="0" smtClean="0"/>
                        <a:t>Artistic expression</a:t>
                      </a:r>
                      <a:endParaRPr lang="sl-SI" dirty="0"/>
                    </a:p>
                  </a:txBody>
                  <a:tcPr/>
                </a:tc>
                <a:tc>
                  <a:txBody>
                    <a:bodyPr/>
                    <a:lstStyle/>
                    <a:p>
                      <a:r>
                        <a:rPr lang="en-US" sz="1600" dirty="0" smtClean="0"/>
                        <a:t>• superior visual memory </a:t>
                      </a:r>
                    </a:p>
                    <a:p>
                      <a:r>
                        <a:rPr lang="en-US" sz="1600" dirty="0" smtClean="0"/>
                        <a:t>• engaging with an imaginary playmate in elaborate conversations and games </a:t>
                      </a:r>
                    </a:p>
                    <a:p>
                      <a:r>
                        <a:rPr lang="en-US" sz="1600" dirty="0" smtClean="0"/>
                        <a:t>• assigning elaborate characters to dolls or teddies </a:t>
                      </a:r>
                    </a:p>
                    <a:p>
                      <a:r>
                        <a:rPr lang="en-US" sz="1600" dirty="0" smtClean="0"/>
                        <a:t>• creating and performing in plays </a:t>
                      </a:r>
                    </a:p>
                    <a:p>
                      <a:r>
                        <a:rPr lang="en-US" sz="1600" dirty="0" smtClean="0"/>
                        <a:t>• enjoyment of drama, role playing </a:t>
                      </a:r>
                    </a:p>
                    <a:p>
                      <a:r>
                        <a:rPr lang="en-US" sz="1600" dirty="0" smtClean="0"/>
                        <a:t>• advanced skill at drawing, painting or other artistic modalities </a:t>
                      </a:r>
                      <a:endParaRPr lang="sl-SI" sz="1600" dirty="0"/>
                    </a:p>
                  </a:txBody>
                  <a:tcPr/>
                </a:tc>
              </a:tr>
            </a:tbl>
          </a:graphicData>
        </a:graphic>
      </p:graphicFrame>
    </p:spTree>
    <p:extLst>
      <p:ext uri="{BB962C8B-B14F-4D97-AF65-F5344CB8AC3E}">
        <p14:creationId xmlns:p14="http://schemas.microsoft.com/office/powerpoint/2010/main" val="4081729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7576706"/>
              </p:ext>
            </p:extLst>
          </p:nvPr>
        </p:nvGraphicFramePr>
        <p:xfrm>
          <a:off x="690418" y="424760"/>
          <a:ext cx="10797310" cy="5083893"/>
        </p:xfrm>
        <a:graphic>
          <a:graphicData uri="http://schemas.openxmlformats.org/drawingml/2006/table">
            <a:tbl>
              <a:tblPr firstRow="1" bandRow="1">
                <a:tableStyleId>{5C22544A-7EE6-4342-B048-85BDC9FD1C3A}</a:tableStyleId>
              </a:tblPr>
              <a:tblGrid>
                <a:gridCol w="2595420"/>
                <a:gridCol w="8201890"/>
              </a:tblGrid>
              <a:tr h="175604">
                <a:tc>
                  <a:txBody>
                    <a:bodyPr/>
                    <a:lstStyle/>
                    <a:p>
                      <a:endParaRPr lang="sl-SI" dirty="0"/>
                    </a:p>
                  </a:txBody>
                  <a:tcPr/>
                </a:tc>
                <a:tc>
                  <a:txBody>
                    <a:bodyPr/>
                    <a:lstStyle/>
                    <a:p>
                      <a:endParaRPr lang="sl-SI" sz="1600" dirty="0"/>
                    </a:p>
                  </a:txBody>
                  <a:tcPr/>
                </a:tc>
              </a:tr>
              <a:tr h="1491647">
                <a:tc>
                  <a:txBody>
                    <a:bodyPr/>
                    <a:lstStyle/>
                    <a:p>
                      <a:r>
                        <a:rPr lang="sl-SI" dirty="0" smtClean="0"/>
                        <a:t>Musical skills </a:t>
                      </a:r>
                      <a:endParaRPr lang="sl-SI" dirty="0"/>
                    </a:p>
                  </a:txBody>
                  <a:tcPr/>
                </a:tc>
                <a:tc>
                  <a:txBody>
                    <a:bodyPr/>
                    <a:lstStyle/>
                    <a:p>
                      <a:r>
                        <a:rPr lang="en-US" sz="1600" dirty="0" smtClean="0"/>
                        <a:t>• are enthralled by musical sounds </a:t>
                      </a:r>
                    </a:p>
                    <a:p>
                      <a:r>
                        <a:rPr lang="en-US" sz="1600" dirty="0" smtClean="0"/>
                        <a:t>• have a deep appreciation and understanding of music (with or without musical performance) </a:t>
                      </a:r>
                    </a:p>
                    <a:p>
                      <a:r>
                        <a:rPr lang="en-US" sz="1600" dirty="0" smtClean="0"/>
                        <a:t>• are sensitive to musical structure – tonality, key, harmony and rhythm </a:t>
                      </a:r>
                    </a:p>
                    <a:p>
                      <a:r>
                        <a:rPr lang="en-US" sz="1600" dirty="0" smtClean="0"/>
                        <a:t>• appreciate the expressive properties of music – timbre, loudness, articulation and phrasing </a:t>
                      </a:r>
                    </a:p>
                    <a:p>
                      <a:r>
                        <a:rPr lang="en-US" sz="1600" dirty="0" smtClean="0"/>
                        <a:t>• have a strong musical memory that permits them to recall music and play it back later either by singing or through an instrument </a:t>
                      </a:r>
                      <a:endParaRPr lang="sl-SI" sz="1600" dirty="0"/>
                    </a:p>
                  </a:txBody>
                  <a:tcPr/>
                </a:tc>
              </a:tr>
              <a:tr h="2661566">
                <a:tc>
                  <a:txBody>
                    <a:bodyPr/>
                    <a:lstStyle/>
                    <a:p>
                      <a:r>
                        <a:rPr lang="sl-SI" dirty="0" smtClean="0"/>
                        <a:t>Social skills</a:t>
                      </a:r>
                      <a:endParaRPr lang="sl-SI" dirty="0"/>
                    </a:p>
                  </a:txBody>
                  <a:tcPr/>
                </a:tc>
                <a:tc>
                  <a:txBody>
                    <a:bodyPr/>
                    <a:lstStyle/>
                    <a:p>
                      <a:r>
                        <a:rPr lang="en-US" sz="1600" dirty="0" smtClean="0"/>
                        <a:t>• highly developed empathy for others </a:t>
                      </a:r>
                    </a:p>
                    <a:p>
                      <a:r>
                        <a:rPr lang="en-US" sz="1600" dirty="0" smtClean="0"/>
                        <a:t>• less egocentricity: they can deduce the cause of others’ emotions </a:t>
                      </a:r>
                    </a:p>
                    <a:p>
                      <a:r>
                        <a:rPr lang="en-US" sz="1600" dirty="0" smtClean="0"/>
                        <a:t>• advanced play interests </a:t>
                      </a:r>
                    </a:p>
                    <a:p>
                      <a:r>
                        <a:rPr lang="en-US" sz="1600" dirty="0" smtClean="0"/>
                        <a:t>• early ability to play games with rules </a:t>
                      </a:r>
                    </a:p>
                    <a:p>
                      <a:r>
                        <a:rPr lang="en-US" sz="1600" dirty="0" smtClean="0"/>
                        <a:t>• early ability to form close friendships </a:t>
                      </a:r>
                    </a:p>
                    <a:p>
                      <a:r>
                        <a:rPr lang="en-US" sz="1600" dirty="0" smtClean="0"/>
                        <a:t>• seek out older children or adults for companionship </a:t>
                      </a:r>
                    </a:p>
                    <a:p>
                      <a:r>
                        <a:rPr lang="en-US" sz="1600" dirty="0" smtClean="0"/>
                        <a:t>• withdraw to solitary play if intellectual peers are not available </a:t>
                      </a:r>
                    </a:p>
                    <a:p>
                      <a:r>
                        <a:rPr lang="en-US" sz="1600" dirty="0" smtClean="0"/>
                        <a:t>• are often sought out by other children for their play ideas and sense of fairness </a:t>
                      </a:r>
                    </a:p>
                    <a:p>
                      <a:r>
                        <a:rPr lang="en-US" sz="1600" dirty="0" smtClean="0"/>
                        <a:t>• leadership skills </a:t>
                      </a:r>
                    </a:p>
                    <a:p>
                      <a:r>
                        <a:rPr lang="en-US" sz="1600" dirty="0" smtClean="0"/>
                        <a:t>• early development of moral reasoning and judgment </a:t>
                      </a:r>
                    </a:p>
                    <a:p>
                      <a:r>
                        <a:rPr lang="en-US" sz="1600" dirty="0" smtClean="0"/>
                        <a:t>• early interest in social issues involving injustices </a:t>
                      </a:r>
                      <a:endParaRPr lang="sl-SI" sz="1600" dirty="0"/>
                    </a:p>
                  </a:txBody>
                  <a:tcPr/>
                </a:tc>
              </a:tr>
              <a:tr h="389973">
                <a:tc>
                  <a:txBody>
                    <a:bodyPr/>
                    <a:lstStyle/>
                    <a:p>
                      <a:endParaRPr lang="sl-SI" dirty="0"/>
                    </a:p>
                  </a:txBody>
                  <a:tcPr/>
                </a:tc>
                <a:tc>
                  <a:txBody>
                    <a:bodyPr/>
                    <a:lstStyle/>
                    <a:p>
                      <a:endParaRPr lang="sl-SI" sz="1600" dirty="0"/>
                    </a:p>
                  </a:txBody>
                  <a:tcPr/>
                </a:tc>
              </a:tr>
            </a:tbl>
          </a:graphicData>
        </a:graphic>
      </p:graphicFrame>
    </p:spTree>
    <p:extLst>
      <p:ext uri="{BB962C8B-B14F-4D97-AF65-F5344CB8AC3E}">
        <p14:creationId xmlns:p14="http://schemas.microsoft.com/office/powerpoint/2010/main" val="452817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76976981"/>
              </p:ext>
            </p:extLst>
          </p:nvPr>
        </p:nvGraphicFramePr>
        <p:xfrm>
          <a:off x="884382" y="569480"/>
          <a:ext cx="10797310" cy="2895600"/>
        </p:xfrm>
        <a:graphic>
          <a:graphicData uri="http://schemas.openxmlformats.org/drawingml/2006/table">
            <a:tbl>
              <a:tblPr firstRow="1" bandRow="1">
                <a:tableStyleId>{5C22544A-7EE6-4342-B048-85BDC9FD1C3A}</a:tableStyleId>
              </a:tblPr>
              <a:tblGrid>
                <a:gridCol w="2595420"/>
                <a:gridCol w="8201890"/>
              </a:tblGrid>
              <a:tr h="344920">
                <a:tc>
                  <a:txBody>
                    <a:bodyPr/>
                    <a:lstStyle/>
                    <a:p>
                      <a:endParaRPr lang="sl-SI" dirty="0"/>
                    </a:p>
                  </a:txBody>
                  <a:tcPr/>
                </a:tc>
                <a:tc>
                  <a:txBody>
                    <a:bodyPr/>
                    <a:lstStyle/>
                    <a:p>
                      <a:endParaRPr lang="sl-SI" sz="1600" dirty="0"/>
                    </a:p>
                  </a:txBody>
                  <a:tcPr/>
                </a:tc>
              </a:tr>
              <a:tr h="2427583">
                <a:tc>
                  <a:txBody>
                    <a:bodyPr/>
                    <a:lstStyle/>
                    <a:p>
                      <a:r>
                        <a:rPr lang="sl-SI" dirty="0" smtClean="0"/>
                        <a:t>Emotional and behavioural characteristics </a:t>
                      </a:r>
                      <a:endParaRPr lang="sl-SI" dirty="0"/>
                    </a:p>
                  </a:txBody>
                  <a:tcPr/>
                </a:tc>
                <a:tc>
                  <a:txBody>
                    <a:bodyPr/>
                    <a:lstStyle/>
                    <a:p>
                      <a:r>
                        <a:rPr lang="en-US" sz="1600" dirty="0" smtClean="0"/>
                        <a:t>• emotional sensitivity, intensity and responsiveness </a:t>
                      </a:r>
                    </a:p>
                    <a:p>
                      <a:r>
                        <a:rPr lang="en-US" sz="1600" dirty="0" smtClean="0"/>
                        <a:t>• for some, early spiritual awareness </a:t>
                      </a:r>
                    </a:p>
                    <a:p>
                      <a:r>
                        <a:rPr lang="en-US" sz="1600" dirty="0" smtClean="0"/>
                        <a:t>• early development of fears </a:t>
                      </a:r>
                    </a:p>
                    <a:p>
                      <a:r>
                        <a:rPr lang="en-US" sz="1600" dirty="0" smtClean="0"/>
                        <a:t>• early development of self-concept and awareness of being different </a:t>
                      </a:r>
                    </a:p>
                    <a:p>
                      <a:r>
                        <a:rPr lang="en-US" sz="1600" dirty="0" smtClean="0"/>
                        <a:t>• self-confidence in their strong domains </a:t>
                      </a:r>
                    </a:p>
                    <a:p>
                      <a:r>
                        <a:rPr lang="en-US" sz="1600" dirty="0" smtClean="0"/>
                        <a:t>• perfectionism, in the sense of having high standards </a:t>
                      </a:r>
                    </a:p>
                    <a:p>
                      <a:r>
                        <a:rPr lang="en-US" sz="1600" dirty="0" smtClean="0"/>
                        <a:t>• over-sensitivity to criticism </a:t>
                      </a:r>
                    </a:p>
                    <a:p>
                      <a:r>
                        <a:rPr lang="en-US" sz="1600" dirty="0" smtClean="0"/>
                        <a:t>• frustration, which can lead to emotional or </a:t>
                      </a:r>
                      <a:r>
                        <a:rPr lang="en-US" sz="1600" dirty="0" err="1" smtClean="0"/>
                        <a:t>behavioural</a:t>
                      </a:r>
                      <a:r>
                        <a:rPr lang="en-US" sz="1600" dirty="0" smtClean="0"/>
                        <a:t> outbursts </a:t>
                      </a:r>
                    </a:p>
                    <a:p>
                      <a:r>
                        <a:rPr lang="en-US" sz="1600" dirty="0" smtClean="0"/>
                        <a:t>• acceptance of responsibility usually given only to older children </a:t>
                      </a:r>
                    </a:p>
                    <a:p>
                      <a:r>
                        <a:rPr lang="en-US" sz="1600" dirty="0" smtClean="0"/>
                        <a:t>• non-conformity</a:t>
                      </a:r>
                      <a:endParaRPr lang="sl-SI" sz="1600" dirty="0"/>
                    </a:p>
                  </a:txBody>
                  <a:tcPr/>
                </a:tc>
              </a:tr>
            </a:tbl>
          </a:graphicData>
        </a:graphic>
      </p:graphicFrame>
    </p:spTree>
    <p:extLst>
      <p:ext uri="{BB962C8B-B14F-4D97-AF65-F5344CB8AC3E}">
        <p14:creationId xmlns:p14="http://schemas.microsoft.com/office/powerpoint/2010/main" val="4116514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From ability/potential to eminence</a:t>
            </a:r>
            <a:endParaRPr lang="sl-SI" b="1" dirty="0"/>
          </a:p>
        </p:txBody>
      </p:sp>
      <p:sp>
        <p:nvSpPr>
          <p:cNvPr id="4" name="TextBox 3"/>
          <p:cNvSpPr txBox="1"/>
          <p:nvPr/>
        </p:nvSpPr>
        <p:spPr>
          <a:xfrm>
            <a:off x="757381" y="5392025"/>
            <a:ext cx="10596419" cy="938719"/>
          </a:xfrm>
          <a:prstGeom prst="rect">
            <a:avLst/>
          </a:prstGeom>
          <a:noFill/>
        </p:spPr>
        <p:txBody>
          <a:bodyPr wrap="square" rtlCol="0">
            <a:spAutoFit/>
          </a:bodyPr>
          <a:lstStyle/>
          <a:p>
            <a:r>
              <a:rPr lang="en-US" sz="1100" dirty="0" smtClean="0">
                <a:solidFill>
                  <a:schemeClr val="tx1">
                    <a:lumMod val="65000"/>
                    <a:lumOff val="35000"/>
                  </a:schemeClr>
                </a:solidFill>
              </a:rPr>
              <a:t>Source: </a:t>
            </a:r>
          </a:p>
          <a:p>
            <a:r>
              <a:rPr lang="sl-SI" sz="1100" dirty="0" smtClean="0">
                <a:solidFill>
                  <a:schemeClr val="tx1">
                    <a:lumMod val="50000"/>
                    <a:lumOff val="50000"/>
                  </a:schemeClr>
                </a:solidFill>
              </a:rPr>
              <a:t>Subotnik</a:t>
            </a:r>
            <a:r>
              <a:rPr lang="sl-SI" sz="1100" dirty="0">
                <a:solidFill>
                  <a:schemeClr val="tx1">
                    <a:lumMod val="50000"/>
                    <a:lumOff val="50000"/>
                  </a:schemeClr>
                </a:solidFill>
              </a:rPr>
              <a:t>, R. F., Olszewski-Kubilius, P., &amp; Worrell, F. C. (2011). Rethinking giftedness and gifted education: A proposed direction forward based on psychological science. Psychological Science in the Public Interest, 12, 3-54. </a:t>
            </a:r>
            <a:endParaRPr lang="en-US" sz="1100" dirty="0" smtClean="0">
              <a:solidFill>
                <a:schemeClr val="tx1">
                  <a:lumMod val="50000"/>
                  <a:lumOff val="50000"/>
                </a:schemeClr>
              </a:solidFill>
            </a:endParaRPr>
          </a:p>
          <a:p>
            <a:r>
              <a:rPr lang="en-US" sz="1100" dirty="0">
                <a:solidFill>
                  <a:schemeClr val="tx1">
                    <a:lumMod val="50000"/>
                    <a:lumOff val="50000"/>
                  </a:schemeClr>
                </a:solidFill>
              </a:rPr>
              <a:t>Should eminence based on outstanding innovation be the goal of gifted education and talent development? Implications for policy and research Rena F. Subotnik ⁎, Rochelle </a:t>
            </a:r>
            <a:r>
              <a:rPr lang="en-US" sz="1100" dirty="0" err="1">
                <a:solidFill>
                  <a:schemeClr val="tx1">
                    <a:lumMod val="50000"/>
                    <a:lumOff val="50000"/>
                  </a:schemeClr>
                </a:solidFill>
              </a:rPr>
              <a:t>Rickoff</a:t>
            </a:r>
            <a:r>
              <a:rPr lang="en-US" sz="1100" dirty="0">
                <a:solidFill>
                  <a:schemeClr val="tx1">
                    <a:lumMod val="50000"/>
                    <a:lumOff val="50000"/>
                  </a:schemeClr>
                </a:solidFill>
              </a:rPr>
              <a:t> American Psychological Association, 750 First Street NE, Washington DC 20002-4242, 202-312-6473, United States</a:t>
            </a:r>
            <a:endParaRPr lang="sl-SI" sz="1100" dirty="0">
              <a:solidFill>
                <a:schemeClr val="tx1">
                  <a:lumMod val="50000"/>
                  <a:lumOff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278810"/>
            <a:ext cx="4156364" cy="403159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2377" y="1317698"/>
            <a:ext cx="5323609" cy="3992707"/>
          </a:xfrm>
          <a:prstGeom prst="rect">
            <a:avLst/>
          </a:prstGeom>
        </p:spPr>
      </p:pic>
    </p:spTree>
    <p:extLst>
      <p:ext uri="{BB962C8B-B14F-4D97-AF65-F5344CB8AC3E}">
        <p14:creationId xmlns:p14="http://schemas.microsoft.com/office/powerpoint/2010/main" val="2120993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Identifying underachievers</a:t>
            </a:r>
            <a:endParaRPr lang="sl-SI" b="1" dirty="0"/>
          </a:p>
        </p:txBody>
      </p:sp>
      <p:sp>
        <p:nvSpPr>
          <p:cNvPr id="4" name="TextBox 3"/>
          <p:cNvSpPr txBox="1"/>
          <p:nvPr/>
        </p:nvSpPr>
        <p:spPr>
          <a:xfrm>
            <a:off x="921327" y="3895070"/>
            <a:ext cx="7758546" cy="2062103"/>
          </a:xfrm>
          <a:prstGeom prst="rect">
            <a:avLst/>
          </a:prstGeom>
          <a:noFill/>
        </p:spPr>
        <p:txBody>
          <a:bodyPr wrap="square" rtlCol="0">
            <a:spAutoFit/>
          </a:bodyPr>
          <a:lstStyle/>
          <a:p>
            <a:r>
              <a:rPr lang="en-US" sz="3200" dirty="0" smtClean="0"/>
              <a:t>Functions of human behavior</a:t>
            </a:r>
          </a:p>
          <a:p>
            <a:r>
              <a:rPr lang="en-US" sz="3200" dirty="0" smtClean="0">
                <a:solidFill>
                  <a:schemeClr val="tx2"/>
                </a:solidFill>
              </a:rPr>
              <a:t>1 to get</a:t>
            </a:r>
          </a:p>
          <a:p>
            <a:r>
              <a:rPr lang="en-US" sz="3200" dirty="0" smtClean="0">
                <a:solidFill>
                  <a:schemeClr val="tx2"/>
                </a:solidFill>
              </a:rPr>
              <a:t>2 to avoid</a:t>
            </a:r>
          </a:p>
          <a:p>
            <a:r>
              <a:rPr lang="en-US" sz="3200" dirty="0" smtClean="0">
                <a:solidFill>
                  <a:schemeClr val="tx2"/>
                </a:solidFill>
              </a:rPr>
              <a:t>3 to escape</a:t>
            </a:r>
            <a:endParaRPr lang="sl-SI" sz="3200" dirty="0">
              <a:solidFill>
                <a:schemeClr val="tx2"/>
              </a:solidFill>
            </a:endParaRPr>
          </a:p>
        </p:txBody>
      </p:sp>
      <p:sp>
        <p:nvSpPr>
          <p:cNvPr id="6" name="Rectangle 5"/>
          <p:cNvSpPr/>
          <p:nvPr/>
        </p:nvSpPr>
        <p:spPr>
          <a:xfrm>
            <a:off x="921327" y="1583345"/>
            <a:ext cx="8379691" cy="2369880"/>
          </a:xfrm>
          <a:prstGeom prst="rect">
            <a:avLst/>
          </a:prstGeom>
        </p:spPr>
        <p:txBody>
          <a:bodyPr wrap="square">
            <a:spAutoFit/>
          </a:bodyPr>
          <a:lstStyle/>
          <a:p>
            <a:r>
              <a:rPr lang="en-US" sz="1600" dirty="0"/>
              <a:t>A DISCREPANCY</a:t>
            </a:r>
          </a:p>
          <a:p>
            <a:r>
              <a:rPr lang="en-US" sz="1600" dirty="0"/>
              <a:t>between </a:t>
            </a:r>
          </a:p>
          <a:p>
            <a:r>
              <a:rPr lang="en-US" sz="1600" dirty="0"/>
              <a:t>POTENTIAL</a:t>
            </a:r>
          </a:p>
          <a:p>
            <a:r>
              <a:rPr lang="en-US" sz="1600" dirty="0"/>
              <a:t>(what a child ought to be able to do)</a:t>
            </a:r>
          </a:p>
          <a:p>
            <a:r>
              <a:rPr lang="en-US" sz="1600" dirty="0"/>
              <a:t>and </a:t>
            </a:r>
          </a:p>
          <a:p>
            <a:r>
              <a:rPr lang="en-US" sz="1600" dirty="0"/>
              <a:t>ACTUAL PERFORMANCE</a:t>
            </a:r>
          </a:p>
          <a:p>
            <a:r>
              <a:rPr lang="en-US" sz="1600" dirty="0"/>
              <a:t>(what a child is really demonstrating)</a:t>
            </a:r>
          </a:p>
          <a:p>
            <a:endParaRPr lang="en-US" dirty="0"/>
          </a:p>
          <a:p>
            <a:r>
              <a:rPr lang="en-US" dirty="0"/>
              <a:t>                                                              </a:t>
            </a:r>
            <a:r>
              <a:rPr lang="en-US" dirty="0" err="1"/>
              <a:t>Richert</a:t>
            </a:r>
            <a:r>
              <a:rPr lang="en-US" dirty="0"/>
              <a:t> 1991</a:t>
            </a:r>
          </a:p>
        </p:txBody>
      </p:sp>
      <p:sp>
        <p:nvSpPr>
          <p:cNvPr id="7" name="TextBox 6"/>
          <p:cNvSpPr txBox="1"/>
          <p:nvPr/>
        </p:nvSpPr>
        <p:spPr>
          <a:xfrm>
            <a:off x="921327" y="5957173"/>
            <a:ext cx="10633364" cy="430887"/>
          </a:xfrm>
          <a:prstGeom prst="rect">
            <a:avLst/>
          </a:prstGeom>
          <a:noFill/>
        </p:spPr>
        <p:txBody>
          <a:bodyPr wrap="square" rtlCol="0">
            <a:spAutoFit/>
          </a:bodyPr>
          <a:lstStyle/>
          <a:p>
            <a:r>
              <a:rPr lang="en-US" sz="1100" dirty="0" err="1">
                <a:solidFill>
                  <a:schemeClr val="tx2"/>
                </a:solidFill>
              </a:rPr>
              <a:t>Richert</a:t>
            </a:r>
            <a:r>
              <a:rPr lang="en-US" sz="1100" dirty="0">
                <a:solidFill>
                  <a:schemeClr val="tx2"/>
                </a:solidFill>
              </a:rPr>
              <a:t>, E. S. (1991). Patterns of underachievement among gifted students. In M. </a:t>
            </a:r>
            <a:r>
              <a:rPr lang="en-US" sz="1100" dirty="0" err="1">
                <a:solidFill>
                  <a:schemeClr val="tx2"/>
                </a:solidFill>
              </a:rPr>
              <a:t>Bireley</a:t>
            </a:r>
            <a:r>
              <a:rPr lang="en-US" sz="1100" dirty="0">
                <a:solidFill>
                  <a:schemeClr val="tx2"/>
                </a:solidFill>
              </a:rPr>
              <a:t>, &amp; J. </a:t>
            </a:r>
            <a:r>
              <a:rPr lang="en-US" sz="1100" dirty="0" err="1">
                <a:solidFill>
                  <a:schemeClr val="tx2"/>
                </a:solidFill>
              </a:rPr>
              <a:t>Genshaft</a:t>
            </a:r>
            <a:r>
              <a:rPr lang="en-US" sz="1100" dirty="0">
                <a:solidFill>
                  <a:schemeClr val="tx2"/>
                </a:solidFill>
              </a:rPr>
              <a:t>, (Eds.),</a:t>
            </a:r>
            <a:r>
              <a:rPr lang="en-US" sz="1100" i="1" dirty="0">
                <a:solidFill>
                  <a:schemeClr val="tx2"/>
                </a:solidFill>
              </a:rPr>
              <a:t>Understanding the gifted adolescent: Educational, developmental, and multicultural issues</a:t>
            </a:r>
            <a:r>
              <a:rPr lang="en-US" sz="1100" dirty="0">
                <a:solidFill>
                  <a:schemeClr val="tx2"/>
                </a:solidFill>
              </a:rPr>
              <a:t> (139-162. New York: Teachers College Press.</a:t>
            </a:r>
            <a:endParaRPr lang="sl-SI" sz="1100" dirty="0">
              <a:solidFill>
                <a:schemeClr val="tx2"/>
              </a:solidFill>
            </a:endParaRPr>
          </a:p>
        </p:txBody>
      </p:sp>
    </p:spTree>
    <p:extLst>
      <p:ext uri="{BB962C8B-B14F-4D97-AF65-F5344CB8AC3E}">
        <p14:creationId xmlns:p14="http://schemas.microsoft.com/office/powerpoint/2010/main" val="1576306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40543096"/>
              </p:ext>
            </p:extLst>
          </p:nvPr>
        </p:nvGraphicFramePr>
        <p:xfrm>
          <a:off x="838199" y="384753"/>
          <a:ext cx="10515600" cy="5535756"/>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endParaRPr lang="sl-SI" dirty="0"/>
                    </a:p>
                  </a:txBody>
                  <a:tcPr/>
                </a:tc>
                <a:tc>
                  <a:txBody>
                    <a:bodyPr/>
                    <a:lstStyle/>
                    <a:p>
                      <a:r>
                        <a:rPr lang="en-US" dirty="0" smtClean="0"/>
                        <a:t>To get</a:t>
                      </a:r>
                      <a:endParaRPr lang="sl-SI" dirty="0"/>
                    </a:p>
                  </a:txBody>
                  <a:tcPr/>
                </a:tc>
                <a:tc>
                  <a:txBody>
                    <a:bodyPr/>
                    <a:lstStyle/>
                    <a:p>
                      <a:r>
                        <a:rPr lang="en-US" dirty="0" smtClean="0"/>
                        <a:t>To avoid</a:t>
                      </a:r>
                      <a:endParaRPr lang="sl-SI" dirty="0"/>
                    </a:p>
                  </a:txBody>
                  <a:tcPr/>
                </a:tc>
                <a:tc>
                  <a:txBody>
                    <a:bodyPr/>
                    <a:lstStyle/>
                    <a:p>
                      <a:r>
                        <a:rPr lang="en-US" dirty="0" smtClean="0"/>
                        <a:t>To escape</a:t>
                      </a:r>
                      <a:endParaRPr lang="sl-SI" dirty="0"/>
                    </a:p>
                  </a:txBody>
                  <a:tcPr/>
                </a:tc>
              </a:tr>
              <a:tr h="1812116">
                <a:tc>
                  <a:txBody>
                    <a:bodyPr/>
                    <a:lstStyle/>
                    <a:p>
                      <a:r>
                        <a:rPr lang="en-US" dirty="0" smtClean="0"/>
                        <a:t>The Underachieving Coaster</a:t>
                      </a:r>
                      <a:endParaRPr lang="sl-SI" dirty="0"/>
                    </a:p>
                  </a:txBody>
                  <a:tcPr/>
                </a:tc>
                <a:tc>
                  <a:txBody>
                    <a:bodyPr/>
                    <a:lstStyle/>
                    <a:p>
                      <a:endParaRPr lang="sl-SI" dirty="0"/>
                    </a:p>
                  </a:txBody>
                  <a:tcPr/>
                </a:tc>
                <a:tc>
                  <a:txBody>
                    <a:bodyPr/>
                    <a:lstStyle/>
                    <a:p>
                      <a:r>
                        <a:rPr lang="en-US" sz="1600" dirty="0" smtClean="0"/>
                        <a:t>Child who does enough to get by without working too hard or consistently.</a:t>
                      </a:r>
                    </a:p>
                    <a:p>
                      <a:r>
                        <a:rPr lang="en-US" sz="1600" dirty="0" smtClean="0"/>
                        <a:t>Avoid responsibility and avoid</a:t>
                      </a:r>
                      <a:r>
                        <a:rPr lang="en-US" sz="1600" baseline="0" dirty="0" smtClean="0"/>
                        <a:t> confrontation at all costs.</a:t>
                      </a:r>
                      <a:endParaRPr lang="en-US" sz="1600" dirty="0" smtClean="0"/>
                    </a:p>
                  </a:txBody>
                  <a:tcPr/>
                </a:tc>
                <a:tc>
                  <a:txBody>
                    <a:bodyPr/>
                    <a:lstStyle/>
                    <a:p>
                      <a:endParaRPr lang="sl-SI" dirty="0"/>
                    </a:p>
                  </a:txBody>
                  <a:tcPr/>
                </a:tc>
              </a:tr>
              <a:tr h="370840">
                <a:tc>
                  <a:txBody>
                    <a:bodyPr/>
                    <a:lstStyle/>
                    <a:p>
                      <a:r>
                        <a:rPr lang="en-US" dirty="0" smtClean="0"/>
                        <a:t>The Anxious Underachiever</a:t>
                      </a:r>
                      <a:endParaRPr lang="sl-SI" dirty="0"/>
                    </a:p>
                  </a:txBody>
                  <a:tcPr/>
                </a:tc>
                <a:tc>
                  <a:txBody>
                    <a:bodyPr/>
                    <a:lstStyle/>
                    <a:p>
                      <a:endParaRPr lang="sl-SI" dirty="0"/>
                    </a:p>
                  </a:txBody>
                  <a:tcPr/>
                </a:tc>
                <a:tc>
                  <a:txBody>
                    <a:bodyPr/>
                    <a:lstStyle/>
                    <a:p>
                      <a:r>
                        <a:rPr lang="en-US" sz="1600" dirty="0" smtClean="0"/>
                        <a:t>Child who fears failure and never thinks his/her work is good enough.</a:t>
                      </a:r>
                    </a:p>
                    <a:p>
                      <a:r>
                        <a:rPr lang="en-US" sz="1600" dirty="0" smtClean="0"/>
                        <a:t>Child may look like</a:t>
                      </a:r>
                      <a:r>
                        <a:rPr lang="en-US" sz="1600" baseline="0" dirty="0" smtClean="0"/>
                        <a:t> worrier.</a:t>
                      </a:r>
                      <a:endParaRPr lang="sl-SI" sz="1600" dirty="0"/>
                    </a:p>
                  </a:txBody>
                  <a:tcPr/>
                </a:tc>
                <a:tc>
                  <a:txBody>
                    <a:bodyPr/>
                    <a:lstStyle/>
                    <a:p>
                      <a:endParaRPr lang="sl-SI" dirty="0"/>
                    </a:p>
                  </a:txBody>
                  <a:tcPr/>
                </a:tc>
              </a:tr>
              <a:tr h="370840">
                <a:tc>
                  <a:txBody>
                    <a:bodyPr/>
                    <a:lstStyle/>
                    <a:p>
                      <a:r>
                        <a:rPr lang="en-US" dirty="0" smtClean="0"/>
                        <a:t>The Identity-searching </a:t>
                      </a:r>
                      <a:r>
                        <a:rPr lang="en-US" dirty="0" err="1" smtClean="0"/>
                        <a:t>Underachiver</a:t>
                      </a:r>
                      <a:endParaRPr lang="sl-SI" dirty="0"/>
                    </a:p>
                  </a:txBody>
                  <a:tcPr/>
                </a:tc>
                <a:tc>
                  <a:txBody>
                    <a:bodyPr/>
                    <a:lstStyle/>
                    <a:p>
                      <a:endParaRPr lang="sl-SI"/>
                    </a:p>
                  </a:txBody>
                  <a:tcPr/>
                </a:tc>
                <a:tc>
                  <a:txBody>
                    <a:bodyPr/>
                    <a:lstStyle/>
                    <a:p>
                      <a:r>
                        <a:rPr lang="en-US" sz="1600" dirty="0" smtClean="0"/>
                        <a:t>Child who struggle with themselves</a:t>
                      </a:r>
                      <a:r>
                        <a:rPr lang="en-US" sz="1600" baseline="0" dirty="0" smtClean="0"/>
                        <a:t> to figure out who they are, where they are going and whether the effort will be worth it.</a:t>
                      </a:r>
                    </a:p>
                    <a:p>
                      <a:r>
                        <a:rPr lang="en-US" sz="1600" baseline="0" dirty="0" smtClean="0"/>
                        <a:t>They look they are lazy in fact they are drained by the energy it takes to search for they purpose.</a:t>
                      </a:r>
                      <a:endParaRPr lang="sl-SI" sz="1600" dirty="0"/>
                    </a:p>
                  </a:txBody>
                  <a:tcPr/>
                </a:tc>
                <a:tc>
                  <a:txBody>
                    <a:bodyPr/>
                    <a:lstStyle/>
                    <a:p>
                      <a:endParaRPr lang="sl-SI" dirty="0"/>
                    </a:p>
                  </a:txBody>
                  <a:tcPr/>
                </a:tc>
              </a:tr>
            </a:tbl>
          </a:graphicData>
        </a:graphic>
      </p:graphicFrame>
    </p:spTree>
    <p:extLst>
      <p:ext uri="{BB962C8B-B14F-4D97-AF65-F5344CB8AC3E}">
        <p14:creationId xmlns:p14="http://schemas.microsoft.com/office/powerpoint/2010/main" val="3412002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52055215"/>
              </p:ext>
            </p:extLst>
          </p:nvPr>
        </p:nvGraphicFramePr>
        <p:xfrm>
          <a:off x="690418" y="514062"/>
          <a:ext cx="10515600" cy="567436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endParaRPr lang="sl-SI" dirty="0"/>
                    </a:p>
                  </a:txBody>
                  <a:tcPr/>
                </a:tc>
                <a:tc>
                  <a:txBody>
                    <a:bodyPr/>
                    <a:lstStyle/>
                    <a:p>
                      <a:endParaRPr lang="sl-SI" dirty="0"/>
                    </a:p>
                  </a:txBody>
                  <a:tcPr/>
                </a:tc>
                <a:tc>
                  <a:txBody>
                    <a:bodyPr/>
                    <a:lstStyle/>
                    <a:p>
                      <a:endParaRPr lang="sl-SI"/>
                    </a:p>
                  </a:txBody>
                  <a:tcPr/>
                </a:tc>
                <a:tc>
                  <a:txBody>
                    <a:bodyPr/>
                    <a:lstStyle/>
                    <a:p>
                      <a:endParaRPr lang="sl-SI" dirty="0"/>
                    </a:p>
                  </a:txBody>
                  <a:tcPr/>
                </a:tc>
              </a:tr>
              <a:tr h="370840">
                <a:tc>
                  <a:txBody>
                    <a:bodyPr/>
                    <a:lstStyle/>
                    <a:p>
                      <a:r>
                        <a:rPr lang="en-US" dirty="0" smtClean="0"/>
                        <a:t>The Defiant</a:t>
                      </a:r>
                      <a:r>
                        <a:rPr lang="en-US" baseline="0" dirty="0" smtClean="0"/>
                        <a:t> Underachiever</a:t>
                      </a:r>
                      <a:endParaRPr lang="sl-SI" dirty="0"/>
                    </a:p>
                  </a:txBody>
                  <a:tcPr/>
                </a:tc>
                <a:tc>
                  <a:txBody>
                    <a:bodyPr/>
                    <a:lstStyle/>
                    <a:p>
                      <a:r>
                        <a:rPr lang="en-US" dirty="0" smtClean="0"/>
                        <a:t>Child turns everything into a power struggle. They lose their tempers and argue with authority.</a:t>
                      </a:r>
                    </a:p>
                    <a:p>
                      <a:r>
                        <a:rPr lang="en-US" dirty="0" smtClean="0"/>
                        <a:t>Freedom</a:t>
                      </a:r>
                      <a:r>
                        <a:rPr lang="en-US" baseline="0" dirty="0" smtClean="0"/>
                        <a:t> and independence.</a:t>
                      </a:r>
                      <a:endParaRPr lang="sl-SI" dirty="0"/>
                    </a:p>
                  </a:txBody>
                  <a:tcPr/>
                </a:tc>
                <a:tc>
                  <a:txBody>
                    <a:bodyPr/>
                    <a:lstStyle/>
                    <a:p>
                      <a:endParaRPr lang="sl-SI" dirty="0"/>
                    </a:p>
                  </a:txBody>
                  <a:tcPr/>
                </a:tc>
                <a:tc>
                  <a:txBody>
                    <a:bodyPr/>
                    <a:lstStyle/>
                    <a:p>
                      <a:endParaRPr lang="sl-SI" dirty="0"/>
                    </a:p>
                  </a:txBody>
                  <a:tcPr/>
                </a:tc>
              </a:tr>
              <a:tr h="370840">
                <a:tc>
                  <a:txBody>
                    <a:bodyPr/>
                    <a:lstStyle/>
                    <a:p>
                      <a:pPr algn="l"/>
                      <a:r>
                        <a:rPr lang="en-US" dirty="0" smtClean="0"/>
                        <a:t>The Wheeler-dealer Underachiever</a:t>
                      </a:r>
                      <a:endParaRPr lang="sl-SI" dirty="0"/>
                    </a:p>
                  </a:txBody>
                  <a:tcPr/>
                </a:tc>
                <a:tc>
                  <a:txBody>
                    <a:bodyPr/>
                    <a:lstStyle/>
                    <a:p>
                      <a:endParaRPr lang="sl-SI" dirty="0"/>
                    </a:p>
                  </a:txBody>
                  <a:tcPr/>
                </a:tc>
                <a:tc>
                  <a:txBody>
                    <a:bodyPr/>
                    <a:lstStyle/>
                    <a:p>
                      <a:endParaRPr lang="sl-SI" dirty="0"/>
                    </a:p>
                  </a:txBody>
                  <a:tcPr/>
                </a:tc>
                <a:tc>
                  <a:txBody>
                    <a:bodyPr/>
                    <a:lstStyle/>
                    <a:p>
                      <a:r>
                        <a:rPr lang="en-US" dirty="0" smtClean="0"/>
                        <a:t>Child is impulsive, charming, and action oriented. They lie, cheat, steal, damage property.</a:t>
                      </a:r>
                    </a:p>
                    <a:p>
                      <a:r>
                        <a:rPr lang="en-US" dirty="0" smtClean="0"/>
                        <a:t>Satisfy</a:t>
                      </a:r>
                      <a:r>
                        <a:rPr lang="en-US" baseline="0" dirty="0" smtClean="0"/>
                        <a:t> needs. </a:t>
                      </a:r>
                      <a:endParaRPr lang="en-US" dirty="0" smtClean="0"/>
                    </a:p>
                  </a:txBody>
                  <a:tcPr/>
                </a:tc>
              </a:tr>
              <a:tr h="370840">
                <a:tc>
                  <a:txBody>
                    <a:bodyPr/>
                    <a:lstStyle/>
                    <a:p>
                      <a:pPr algn="l"/>
                      <a:r>
                        <a:rPr lang="en-US" dirty="0" smtClean="0"/>
                        <a:t>Specific</a:t>
                      </a:r>
                      <a:r>
                        <a:rPr lang="en-US" baseline="0" dirty="0" smtClean="0"/>
                        <a:t> learning problems</a:t>
                      </a:r>
                      <a:endParaRPr lang="sl-SI" dirty="0"/>
                    </a:p>
                  </a:txBody>
                  <a:tcPr/>
                </a:tc>
                <a:tc>
                  <a:txBody>
                    <a:bodyPr/>
                    <a:lstStyle/>
                    <a:p>
                      <a:endParaRPr lang="sl-SI" dirty="0"/>
                    </a:p>
                  </a:txBody>
                  <a:tcPr/>
                </a:tc>
                <a:tc>
                  <a:txBody>
                    <a:bodyPr/>
                    <a:lstStyle/>
                    <a:p>
                      <a:r>
                        <a:rPr lang="en-US" dirty="0" err="1" smtClean="0"/>
                        <a:t>Dysleksia</a:t>
                      </a:r>
                      <a:endParaRPr lang="en-US" dirty="0" smtClean="0"/>
                    </a:p>
                    <a:p>
                      <a:r>
                        <a:rPr lang="en-US" dirty="0" err="1" smtClean="0"/>
                        <a:t>Discalculia</a:t>
                      </a:r>
                      <a:endParaRPr lang="en-US" dirty="0" smtClean="0"/>
                    </a:p>
                    <a:p>
                      <a:r>
                        <a:rPr lang="en-US" dirty="0" err="1" smtClean="0"/>
                        <a:t>Dispraxia</a:t>
                      </a:r>
                      <a:endParaRPr lang="en-US" dirty="0" smtClean="0"/>
                    </a:p>
                  </a:txBody>
                  <a:tcPr/>
                </a:tc>
                <a:tc>
                  <a:txBody>
                    <a:bodyPr/>
                    <a:lstStyle/>
                    <a:p>
                      <a:endParaRPr lang="en-US" dirty="0" smtClean="0"/>
                    </a:p>
                  </a:txBody>
                  <a:tcPr/>
                </a:tc>
              </a:tr>
              <a:tr h="370840">
                <a:tc>
                  <a:txBody>
                    <a:bodyPr/>
                    <a:lstStyle/>
                    <a:p>
                      <a:pPr algn="l"/>
                      <a:r>
                        <a:rPr lang="en-US" dirty="0" smtClean="0"/>
                        <a:t>Neurological</a:t>
                      </a:r>
                      <a:r>
                        <a:rPr lang="en-US" baseline="0" dirty="0" smtClean="0"/>
                        <a:t> disorders</a:t>
                      </a:r>
                      <a:endParaRPr lang="sl-SI" dirty="0"/>
                    </a:p>
                  </a:txBody>
                  <a:tcPr/>
                </a:tc>
                <a:tc>
                  <a:txBody>
                    <a:bodyPr/>
                    <a:lstStyle/>
                    <a:p>
                      <a:endParaRPr lang="sl-SI" dirty="0"/>
                    </a:p>
                  </a:txBody>
                  <a:tcPr/>
                </a:tc>
                <a:tc>
                  <a:txBody>
                    <a:bodyPr/>
                    <a:lstStyle/>
                    <a:p>
                      <a:r>
                        <a:rPr lang="en-US" dirty="0" smtClean="0"/>
                        <a:t>ADHD</a:t>
                      </a:r>
                    </a:p>
                    <a:p>
                      <a:r>
                        <a:rPr lang="en-US" dirty="0" smtClean="0"/>
                        <a:t>Autism</a:t>
                      </a:r>
                    </a:p>
                    <a:p>
                      <a:r>
                        <a:rPr lang="en-US" dirty="0" smtClean="0"/>
                        <a:t>Asperger</a:t>
                      </a:r>
                      <a:r>
                        <a:rPr lang="en-US" baseline="0" dirty="0" smtClean="0"/>
                        <a:t> </a:t>
                      </a:r>
                      <a:r>
                        <a:rPr lang="en-US" baseline="0" dirty="0" err="1" smtClean="0"/>
                        <a:t>sindrom</a:t>
                      </a:r>
                      <a:endParaRPr lang="en-US" baseline="0" dirty="0" smtClean="0"/>
                    </a:p>
                    <a:p>
                      <a:endParaRPr lang="en-US" dirty="0" smtClean="0"/>
                    </a:p>
                  </a:txBody>
                  <a:tcPr/>
                </a:tc>
                <a:tc>
                  <a:txBody>
                    <a:bodyPr/>
                    <a:lstStyle/>
                    <a:p>
                      <a:endParaRPr lang="en-US" dirty="0" smtClean="0"/>
                    </a:p>
                  </a:txBody>
                  <a:tcPr/>
                </a:tc>
              </a:tr>
            </a:tbl>
          </a:graphicData>
        </a:graphic>
      </p:graphicFrame>
    </p:spTree>
    <p:extLst>
      <p:ext uri="{BB962C8B-B14F-4D97-AF65-F5344CB8AC3E}">
        <p14:creationId xmlns:p14="http://schemas.microsoft.com/office/powerpoint/2010/main" val="2151375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Gifted and Talented Preschooler</a:t>
            </a:r>
            <a:br>
              <a:rPr lang="en-US" b="1" dirty="0" smtClean="0"/>
            </a:br>
            <a:r>
              <a:rPr lang="sl-SI" sz="4000" b="1" dirty="0"/>
              <a:t>Identification of gifted and talented preschool children</a:t>
            </a:r>
          </a:p>
        </p:txBody>
      </p:sp>
      <p:sp>
        <p:nvSpPr>
          <p:cNvPr id="3" name="Content Placeholder 2"/>
          <p:cNvSpPr>
            <a:spLocks noGrp="1"/>
          </p:cNvSpPr>
          <p:nvPr>
            <p:ph idx="1"/>
          </p:nvPr>
        </p:nvSpPr>
        <p:spPr/>
        <p:txBody>
          <a:bodyPr/>
          <a:lstStyle/>
          <a:p>
            <a:pPr marL="0" indent="0">
              <a:buNone/>
            </a:pPr>
            <a:r>
              <a:rPr lang="en-US" b="1" dirty="0" smtClean="0"/>
              <a:t>Focus: Strategic partnership</a:t>
            </a:r>
          </a:p>
          <a:p>
            <a:pPr marL="0" indent="0">
              <a:buNone/>
            </a:pPr>
            <a:r>
              <a:rPr lang="en-US" dirty="0" smtClean="0"/>
              <a:t>We will develop the methodology for identification of gifted and talented to prevent </a:t>
            </a:r>
            <a:r>
              <a:rPr lang="en-US" dirty="0" err="1" smtClean="0"/>
              <a:t>underachivement</a:t>
            </a:r>
            <a:r>
              <a:rPr lang="en-US" dirty="0" smtClean="0"/>
              <a:t> young children (3 years)</a:t>
            </a:r>
          </a:p>
          <a:p>
            <a:pPr marL="0" indent="0">
              <a:buNone/>
            </a:pPr>
            <a:r>
              <a:rPr lang="en-US" dirty="0" smtClean="0"/>
              <a:t>Book of practical strategies and methodology</a:t>
            </a:r>
          </a:p>
          <a:p>
            <a:pPr marL="0" indent="0">
              <a:buNone/>
            </a:pPr>
            <a:r>
              <a:rPr lang="en-US" b="1" dirty="0" smtClean="0"/>
              <a:t>Target group in the project: </a:t>
            </a:r>
            <a:r>
              <a:rPr lang="en-US" dirty="0" smtClean="0"/>
              <a:t>children in kindergarten</a:t>
            </a:r>
            <a:endParaRPr lang="sl-SI" dirty="0"/>
          </a:p>
        </p:txBody>
      </p:sp>
    </p:spTree>
    <p:extLst>
      <p:ext uri="{BB962C8B-B14F-4D97-AF65-F5344CB8AC3E}">
        <p14:creationId xmlns:p14="http://schemas.microsoft.com/office/powerpoint/2010/main" val="24088757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7286" y="446869"/>
            <a:ext cx="4108192" cy="6074004"/>
          </a:xfrm>
          <a:prstGeom prst="rect">
            <a:avLst/>
          </a:prstGeom>
        </p:spPr>
      </p:pic>
    </p:spTree>
    <p:extLst>
      <p:ext uri="{BB962C8B-B14F-4D97-AF65-F5344CB8AC3E}">
        <p14:creationId xmlns:p14="http://schemas.microsoft.com/office/powerpoint/2010/main" val="2827240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Methods and </a:t>
            </a:r>
            <a:r>
              <a:rPr lang="en-US" b="1" dirty="0" err="1" smtClean="0"/>
              <a:t>tehniques</a:t>
            </a:r>
            <a:r>
              <a:rPr lang="en-US" b="1" dirty="0" smtClean="0"/>
              <a:t> of “identification”</a:t>
            </a:r>
            <a:endParaRPr lang="sl-SI" b="1" dirty="0"/>
          </a:p>
        </p:txBody>
      </p:sp>
      <p:sp>
        <p:nvSpPr>
          <p:cNvPr id="3" name="Content Placeholder 2"/>
          <p:cNvSpPr>
            <a:spLocks noGrp="1"/>
          </p:cNvSpPr>
          <p:nvPr>
            <p:ph idx="1"/>
          </p:nvPr>
        </p:nvSpPr>
        <p:spPr/>
        <p:txBody>
          <a:bodyPr/>
          <a:lstStyle/>
          <a:p>
            <a:pPr marL="0" indent="0">
              <a:buNone/>
            </a:pPr>
            <a:r>
              <a:rPr lang="en-US" dirty="0" smtClean="0">
                <a:solidFill>
                  <a:schemeClr val="accent1">
                    <a:lumMod val="50000"/>
                  </a:schemeClr>
                </a:solidFill>
              </a:rPr>
              <a:t>1 Nomination of kindergarten teacher</a:t>
            </a:r>
          </a:p>
          <a:p>
            <a:pPr marL="0" indent="0">
              <a:buNone/>
            </a:pPr>
            <a:r>
              <a:rPr lang="en-US" b="1" dirty="0" smtClean="0"/>
              <a:t>Observation the development of children</a:t>
            </a:r>
          </a:p>
          <a:p>
            <a:pPr marL="0" indent="0">
              <a:buNone/>
            </a:pPr>
            <a:endParaRPr lang="en-US" b="1" dirty="0"/>
          </a:p>
          <a:p>
            <a:pPr marL="0" indent="0">
              <a:buNone/>
            </a:pPr>
            <a:r>
              <a:rPr lang="en-US" dirty="0" smtClean="0">
                <a:solidFill>
                  <a:schemeClr val="accent1">
                    <a:lumMod val="50000"/>
                  </a:schemeClr>
                </a:solidFill>
              </a:rPr>
              <a:t>2 Nomination of parents</a:t>
            </a:r>
          </a:p>
          <a:p>
            <a:pPr marL="0" indent="0">
              <a:buNone/>
            </a:pPr>
            <a:r>
              <a:rPr lang="en-US" b="1" dirty="0"/>
              <a:t>Observation the development of children</a:t>
            </a:r>
          </a:p>
          <a:p>
            <a:pPr marL="0" indent="0">
              <a:buNone/>
            </a:pPr>
            <a:endParaRPr lang="en-US" dirty="0" smtClean="0">
              <a:solidFill>
                <a:schemeClr val="accent1">
                  <a:lumMod val="50000"/>
                </a:schemeClr>
              </a:solidFill>
            </a:endParaRPr>
          </a:p>
          <a:p>
            <a:pPr marL="0" indent="0">
              <a:buNone/>
            </a:pPr>
            <a:r>
              <a:rPr lang="en-US" dirty="0" smtClean="0">
                <a:solidFill>
                  <a:schemeClr val="accent1">
                    <a:lumMod val="50000"/>
                  </a:schemeClr>
                </a:solidFill>
              </a:rPr>
              <a:t>3 Testing (?)</a:t>
            </a:r>
            <a:endParaRPr lang="sl-SI" dirty="0">
              <a:solidFill>
                <a:schemeClr val="accent1">
                  <a:lumMod val="50000"/>
                </a:schemeClr>
              </a:solidFill>
            </a:endParaRPr>
          </a:p>
        </p:txBody>
      </p:sp>
    </p:spTree>
    <p:extLst>
      <p:ext uri="{BB962C8B-B14F-4D97-AF65-F5344CB8AC3E}">
        <p14:creationId xmlns:p14="http://schemas.microsoft.com/office/powerpoint/2010/main" val="3270901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30256175"/>
              </p:ext>
            </p:extLst>
          </p:nvPr>
        </p:nvGraphicFramePr>
        <p:xfrm>
          <a:off x="902724" y="206374"/>
          <a:ext cx="10515600" cy="6009640"/>
        </p:xfrm>
        <a:graphic>
          <a:graphicData uri="http://schemas.openxmlformats.org/drawingml/2006/table">
            <a:tbl>
              <a:tblPr firstRow="1" bandRow="1">
                <a:tableStyleId>{5C22544A-7EE6-4342-B048-85BDC9FD1C3A}</a:tableStyleId>
              </a:tblPr>
              <a:tblGrid>
                <a:gridCol w="4795157"/>
                <a:gridCol w="3257550"/>
                <a:gridCol w="2462893"/>
              </a:tblGrid>
              <a:tr h="370840">
                <a:tc>
                  <a:txBody>
                    <a:bodyPr/>
                    <a:lstStyle/>
                    <a:p>
                      <a:r>
                        <a:rPr lang="en-US" dirty="0" err="1" smtClean="0"/>
                        <a:t>Tehniques</a:t>
                      </a:r>
                      <a:endParaRPr lang="sl-SI" dirty="0"/>
                    </a:p>
                  </a:txBody>
                  <a:tcPr/>
                </a:tc>
                <a:tc>
                  <a:txBody>
                    <a:bodyPr/>
                    <a:lstStyle/>
                    <a:p>
                      <a:r>
                        <a:rPr lang="en-US" dirty="0" err="1" smtClean="0"/>
                        <a:t>Activites</a:t>
                      </a:r>
                      <a:endParaRPr lang="sl-SI" dirty="0"/>
                    </a:p>
                  </a:txBody>
                  <a:tcPr/>
                </a:tc>
                <a:tc>
                  <a:txBody>
                    <a:bodyPr/>
                    <a:lstStyle/>
                    <a:p>
                      <a:endParaRPr lang="sl-SI"/>
                    </a:p>
                  </a:txBody>
                  <a:tcPr/>
                </a:tc>
              </a:tr>
              <a:tr h="370840">
                <a:tc>
                  <a:txBody>
                    <a:bodyPr/>
                    <a:lstStyle/>
                    <a:p>
                      <a:r>
                        <a:rPr lang="en-US" b="1" dirty="0" smtClean="0"/>
                        <a:t>Teachers</a:t>
                      </a:r>
                      <a:r>
                        <a:rPr lang="en-US" b="1" baseline="0" dirty="0" smtClean="0"/>
                        <a:t> as Testers</a:t>
                      </a:r>
                    </a:p>
                  </a:txBody>
                  <a:tcPr/>
                </a:tc>
                <a:tc>
                  <a:txBody>
                    <a:bodyPr/>
                    <a:lstStyle/>
                    <a:p>
                      <a:r>
                        <a:rPr lang="en-US" sz="1400" dirty="0" smtClean="0"/>
                        <a:t>Based on activities in which</a:t>
                      </a:r>
                      <a:r>
                        <a:rPr lang="en-US" sz="1400" baseline="0" dirty="0" smtClean="0"/>
                        <a:t> children typically engage</a:t>
                      </a:r>
                      <a:endParaRPr lang="sl-SI" sz="1400" dirty="0"/>
                    </a:p>
                  </a:txBody>
                  <a:tcPr/>
                </a:tc>
                <a:tc>
                  <a:txBody>
                    <a:bodyPr/>
                    <a:lstStyle/>
                    <a:p>
                      <a:endParaRPr lang="sl-SI"/>
                    </a:p>
                  </a:txBody>
                  <a:tcPr/>
                </a:tc>
              </a:tr>
              <a:tr h="370840">
                <a:tc>
                  <a:txBody>
                    <a:bodyPr/>
                    <a:lstStyle/>
                    <a:p>
                      <a:r>
                        <a:rPr lang="en-US" b="1" dirty="0" smtClean="0"/>
                        <a:t>Played </a:t>
                      </a:r>
                      <a:r>
                        <a:rPr lang="en-US" b="1" baseline="0" dirty="0" smtClean="0"/>
                        <a:t>- Based Observation</a:t>
                      </a:r>
                      <a:endParaRPr lang="sl-SI" b="1" dirty="0"/>
                    </a:p>
                  </a:txBody>
                  <a:tcPr/>
                </a:tc>
                <a:tc>
                  <a:txBody>
                    <a:bodyPr/>
                    <a:lstStyle/>
                    <a:p>
                      <a:r>
                        <a:rPr lang="sl-SI" sz="1400" b="0" i="0" u="none" strike="noStrike" kern="1200" baseline="0" dirty="0" smtClean="0">
                          <a:solidFill>
                            <a:schemeClr val="dk1"/>
                          </a:solidFill>
                          <a:latin typeface="+mn-lt"/>
                          <a:ea typeface="+mn-ea"/>
                          <a:cs typeface="+mn-cs"/>
                        </a:rPr>
                        <a:t>Nonstructured</a:t>
                      </a:r>
                      <a:r>
                        <a:rPr lang="en-US" sz="1400" b="0" i="0" baseline="0" dirty="0" smtClean="0"/>
                        <a:t> play</a:t>
                      </a:r>
                    </a:p>
                    <a:p>
                      <a:r>
                        <a:rPr lang="sl-SI" sz="1400" b="0" i="0" u="none" strike="noStrike" kern="1200" baseline="0" dirty="0" smtClean="0">
                          <a:solidFill>
                            <a:schemeClr val="dk1"/>
                          </a:solidFill>
                          <a:latin typeface="+mn-lt"/>
                          <a:ea typeface="+mn-ea"/>
                          <a:cs typeface="+mn-cs"/>
                        </a:rPr>
                        <a:t>Structured</a:t>
                      </a:r>
                      <a:endParaRPr lang="en-US" sz="1400" b="0" i="0" baseline="0" dirty="0" smtClean="0"/>
                    </a:p>
                    <a:p>
                      <a:r>
                        <a:rPr lang="sl-SI" sz="1400" b="0" i="0" u="none" strike="noStrike" kern="1200" baseline="0" dirty="0" smtClean="0">
                          <a:solidFill>
                            <a:schemeClr val="dk1"/>
                          </a:solidFill>
                          <a:latin typeface="+mn-lt"/>
                          <a:ea typeface="+mn-ea"/>
                          <a:cs typeface="+mn-cs"/>
                        </a:rPr>
                        <a:t>Transdisciplinary</a:t>
                      </a:r>
                      <a:endParaRPr lang="sl-SI" sz="1400" b="0" i="0" dirty="0"/>
                    </a:p>
                  </a:txBody>
                  <a:tcPr/>
                </a:tc>
                <a:tc>
                  <a:txBody>
                    <a:bodyPr/>
                    <a:lstStyle/>
                    <a:p>
                      <a:pPr algn="l"/>
                      <a:r>
                        <a:rPr lang="en-US" sz="1200" b="0" i="0" u="none" strike="noStrike" kern="1200" baseline="0" dirty="0" smtClean="0">
                          <a:solidFill>
                            <a:schemeClr val="dk1"/>
                          </a:solidFill>
                          <a:latin typeface="+mn-lt"/>
                          <a:ea typeface="+mn-ea"/>
                          <a:cs typeface="+mn-cs"/>
                        </a:rPr>
                        <a:t>• Provides an opportunity to assess behavior of a child who cannot or will not perform in formal</a:t>
                      </a:r>
                    </a:p>
                    <a:p>
                      <a:pPr algn="l"/>
                      <a:r>
                        <a:rPr lang="sl-SI" sz="1200" b="0" i="0" u="none" strike="noStrike" kern="1200" baseline="0" dirty="0" smtClean="0">
                          <a:solidFill>
                            <a:schemeClr val="dk1"/>
                          </a:solidFill>
                          <a:latin typeface="+mn-lt"/>
                          <a:ea typeface="+mn-ea"/>
                          <a:cs typeface="+mn-cs"/>
                        </a:rPr>
                        <a:t>testing situation.</a:t>
                      </a:r>
                    </a:p>
                    <a:p>
                      <a:pPr algn="l"/>
                      <a:r>
                        <a:rPr lang="en-US" sz="1200" b="0" i="0" u="none" strike="noStrike" kern="1200" baseline="0" dirty="0" smtClean="0">
                          <a:solidFill>
                            <a:schemeClr val="dk1"/>
                          </a:solidFill>
                          <a:latin typeface="+mn-lt"/>
                          <a:ea typeface="+mn-ea"/>
                          <a:cs typeface="+mn-cs"/>
                        </a:rPr>
                        <a:t>• More can be seen in observing children at play than in asking them to perform.</a:t>
                      </a:r>
                    </a:p>
                    <a:p>
                      <a:pPr algn="l"/>
                      <a:r>
                        <a:rPr lang="en-US" sz="1200" b="0" i="0" u="none" strike="noStrike" kern="1200" baseline="0" dirty="0" smtClean="0">
                          <a:solidFill>
                            <a:schemeClr val="dk1"/>
                          </a:solidFill>
                          <a:latin typeface="+mn-lt"/>
                          <a:ea typeface="+mn-ea"/>
                          <a:cs typeface="+mn-cs"/>
                        </a:rPr>
                        <a:t>• All the development domains of a child can be witnessed at the same time.</a:t>
                      </a:r>
                      <a:endParaRPr lang="sl-SI" sz="1200" dirty="0"/>
                    </a:p>
                  </a:txBody>
                  <a:tcPr/>
                </a:tc>
              </a:tr>
              <a:tr h="370840">
                <a:tc>
                  <a:txBody>
                    <a:bodyPr/>
                    <a:lstStyle/>
                    <a:p>
                      <a:r>
                        <a:rPr lang="sl-SI" sz="1800" b="1" i="0" u="none" strike="noStrike" kern="1200" baseline="0" dirty="0" smtClean="0">
                          <a:solidFill>
                            <a:schemeClr val="dk1"/>
                          </a:solidFill>
                          <a:latin typeface="+mn-lt"/>
                          <a:ea typeface="+mn-ea"/>
                          <a:cs typeface="+mn-cs"/>
                        </a:rPr>
                        <a:t>Child Interviews</a:t>
                      </a:r>
                      <a:endParaRPr lang="sl-SI" b="1" dirty="0"/>
                    </a:p>
                  </a:txBody>
                  <a:tcPr/>
                </a:tc>
                <a:tc>
                  <a:txBody>
                    <a:bodyPr/>
                    <a:lstStyle/>
                    <a:p>
                      <a:r>
                        <a:rPr lang="en-US" sz="1400" b="0" i="0" u="none" strike="noStrike" kern="1200" baseline="0" dirty="0" smtClean="0">
                          <a:solidFill>
                            <a:schemeClr val="dk1"/>
                          </a:solidFill>
                          <a:latin typeface="+mn-lt"/>
                          <a:ea typeface="+mn-ea"/>
                          <a:cs typeface="+mn-cs"/>
                        </a:rPr>
                        <a:t>Q</a:t>
                      </a:r>
                      <a:r>
                        <a:rPr lang="sl-SI" sz="1400" b="0" i="0" u="none" strike="noStrike" kern="1200" baseline="0" dirty="0" smtClean="0">
                          <a:solidFill>
                            <a:schemeClr val="dk1"/>
                          </a:solidFill>
                          <a:latin typeface="+mn-lt"/>
                          <a:ea typeface="+mn-ea"/>
                          <a:cs typeface="+mn-cs"/>
                        </a:rPr>
                        <a:t>uestioning</a:t>
                      </a:r>
                      <a:r>
                        <a:rPr lang="en-US" sz="1400" b="0" i="0" u="none" strike="noStrike" kern="1200" baseline="0" dirty="0" smtClean="0">
                          <a:solidFill>
                            <a:schemeClr val="dk1"/>
                          </a:solidFill>
                          <a:latin typeface="+mn-lt"/>
                          <a:ea typeface="+mn-ea"/>
                          <a:cs typeface="+mn-cs"/>
                        </a:rPr>
                        <a:t> (short)</a:t>
                      </a:r>
                      <a:endParaRPr lang="sl-SI" sz="1400" b="0" i="0" dirty="0"/>
                    </a:p>
                  </a:txBody>
                  <a:tcPr/>
                </a:tc>
                <a:tc>
                  <a:txBody>
                    <a:bodyPr/>
                    <a:lstStyle/>
                    <a:p>
                      <a:r>
                        <a:rPr lang="sl-SI" sz="1200" b="0" i="0" u="none" strike="noStrike" kern="1200" baseline="0" dirty="0" smtClean="0">
                          <a:solidFill>
                            <a:schemeClr val="dk1"/>
                          </a:solidFill>
                          <a:latin typeface="+mn-lt"/>
                          <a:ea typeface="+mn-ea"/>
                          <a:cs typeface="+mn-cs"/>
                        </a:rPr>
                        <a:t>Book Interview</a:t>
                      </a:r>
                      <a:r>
                        <a:rPr lang="en-US" sz="1200" b="0" i="0" u="none" strike="noStrike" kern="1200" baseline="0" dirty="0" smtClean="0">
                          <a:solidFill>
                            <a:schemeClr val="dk1"/>
                          </a:solidFill>
                          <a:latin typeface="+mn-lt"/>
                          <a:ea typeface="+mn-ea"/>
                          <a:cs typeface="+mn-cs"/>
                        </a:rPr>
                        <a:t> </a:t>
                      </a:r>
                      <a:r>
                        <a:rPr lang="sl-SI" sz="1200" b="0" i="0" u="none" strike="noStrike" kern="1200" baseline="0" dirty="0" smtClean="0">
                          <a:solidFill>
                            <a:schemeClr val="dk1"/>
                          </a:solidFill>
                          <a:latin typeface="+mn-lt"/>
                          <a:ea typeface="+mn-ea"/>
                          <a:cs typeface="+mn-cs"/>
                        </a:rPr>
                        <a:t>Protocol</a:t>
                      </a:r>
                      <a:endParaRPr lang="en-US" sz="1200" b="0" i="1" u="none" strike="noStrike" kern="1200" baseline="0" dirty="0" smtClean="0">
                        <a:solidFill>
                          <a:schemeClr val="dk1"/>
                        </a:solidFill>
                        <a:latin typeface="+mn-lt"/>
                        <a:ea typeface="+mn-ea"/>
                        <a:cs typeface="+mn-cs"/>
                      </a:endParaRPr>
                    </a:p>
                    <a:p>
                      <a:r>
                        <a:rPr lang="sl-SI" sz="1200" b="0" i="1" u="none" strike="noStrike" kern="1200" baseline="0" dirty="0" smtClean="0">
                          <a:solidFill>
                            <a:schemeClr val="dk1"/>
                          </a:solidFill>
                          <a:latin typeface="+mn-lt"/>
                          <a:ea typeface="+mn-ea"/>
                          <a:cs typeface="+mn-cs"/>
                        </a:rPr>
                        <a:t>Describing:</a:t>
                      </a:r>
                    </a:p>
                    <a:p>
                      <a:r>
                        <a:rPr lang="en-US" sz="1200" b="0" i="0" u="none" strike="noStrike" kern="1200" baseline="0" dirty="0" smtClean="0">
                          <a:solidFill>
                            <a:schemeClr val="dk1"/>
                          </a:solidFill>
                          <a:latin typeface="+mn-lt"/>
                          <a:ea typeface="+mn-ea"/>
                          <a:cs typeface="+mn-cs"/>
                        </a:rPr>
                        <a:t>What’s happening on this page?</a:t>
                      </a:r>
                    </a:p>
                    <a:p>
                      <a:r>
                        <a:rPr lang="sl-SI" sz="1200" b="0" i="1" u="none" strike="noStrike" kern="1200" baseline="0" dirty="0" smtClean="0">
                          <a:solidFill>
                            <a:schemeClr val="dk1"/>
                          </a:solidFill>
                          <a:latin typeface="+mn-lt"/>
                          <a:ea typeface="+mn-ea"/>
                          <a:cs typeface="+mn-cs"/>
                        </a:rPr>
                        <a:t>Predicting:</a:t>
                      </a:r>
                    </a:p>
                    <a:p>
                      <a:r>
                        <a:rPr lang="en-US" sz="1200" b="0" i="0" u="none" strike="noStrike" kern="1200" baseline="0" dirty="0" smtClean="0">
                          <a:solidFill>
                            <a:schemeClr val="dk1"/>
                          </a:solidFill>
                          <a:latin typeface="+mn-lt"/>
                          <a:ea typeface="+mn-ea"/>
                          <a:cs typeface="+mn-cs"/>
                        </a:rPr>
                        <a:t>What do you think will happen next?</a:t>
                      </a:r>
                    </a:p>
                    <a:p>
                      <a:r>
                        <a:rPr lang="sl-SI" sz="1200" b="0" i="1" u="none" strike="noStrike" kern="1200" baseline="0" dirty="0" smtClean="0">
                          <a:solidFill>
                            <a:schemeClr val="dk1"/>
                          </a:solidFill>
                          <a:latin typeface="+mn-lt"/>
                          <a:ea typeface="+mn-ea"/>
                          <a:cs typeface="+mn-cs"/>
                        </a:rPr>
                        <a:t>Problem solving:</a:t>
                      </a:r>
                    </a:p>
                    <a:p>
                      <a:r>
                        <a:rPr lang="en-US" sz="1200" b="0" i="0" u="none" strike="noStrike" kern="1200" baseline="0" dirty="0" smtClean="0">
                          <a:solidFill>
                            <a:schemeClr val="dk1"/>
                          </a:solidFill>
                          <a:latin typeface="+mn-lt"/>
                          <a:ea typeface="+mn-ea"/>
                          <a:cs typeface="+mn-cs"/>
                        </a:rPr>
                        <a:t>How else could the character solve the problem?</a:t>
                      </a:r>
                    </a:p>
                    <a:p>
                      <a:r>
                        <a:rPr lang="sl-SI" sz="1200" b="0" i="1" u="none" strike="noStrike" kern="1200" baseline="0" dirty="0" smtClean="0">
                          <a:solidFill>
                            <a:schemeClr val="dk1"/>
                          </a:solidFill>
                          <a:latin typeface="+mn-lt"/>
                          <a:ea typeface="+mn-ea"/>
                          <a:cs typeface="+mn-cs"/>
                        </a:rPr>
                        <a:t>Empathizing:</a:t>
                      </a:r>
                    </a:p>
                    <a:p>
                      <a:r>
                        <a:rPr lang="en-US" sz="1200" b="0" i="0" u="none" strike="noStrike" kern="1200" baseline="0" dirty="0" smtClean="0">
                          <a:solidFill>
                            <a:schemeClr val="dk1"/>
                          </a:solidFill>
                          <a:latin typeface="+mn-lt"/>
                          <a:ea typeface="+mn-ea"/>
                          <a:cs typeface="+mn-cs"/>
                        </a:rPr>
                        <a:t>How does the characters feel about what’s </a:t>
                      </a:r>
                      <a:r>
                        <a:rPr lang="sl-SI" sz="1200" b="0" i="0" u="none" strike="noStrike" kern="1200" baseline="0" dirty="0" smtClean="0">
                          <a:solidFill>
                            <a:schemeClr val="dk1"/>
                          </a:solidFill>
                          <a:latin typeface="+mn-lt"/>
                          <a:ea typeface="+mn-ea"/>
                          <a:cs typeface="+mn-cs"/>
                        </a:rPr>
                        <a:t>happening?</a:t>
                      </a:r>
                    </a:p>
                    <a:p>
                      <a:r>
                        <a:rPr lang="sl-SI" sz="1200" b="0" i="1" u="none" strike="noStrike" kern="1200" baseline="0" dirty="0" smtClean="0">
                          <a:solidFill>
                            <a:schemeClr val="dk1"/>
                          </a:solidFill>
                          <a:latin typeface="+mn-lt"/>
                          <a:ea typeface="+mn-ea"/>
                          <a:cs typeface="+mn-cs"/>
                        </a:rPr>
                        <a:t>Creating:</a:t>
                      </a:r>
                    </a:p>
                    <a:p>
                      <a:r>
                        <a:rPr lang="en-US" sz="1200" b="0" i="0" u="none" strike="noStrike" kern="1200" baseline="0" dirty="0" smtClean="0">
                          <a:solidFill>
                            <a:schemeClr val="dk1"/>
                          </a:solidFill>
                          <a:latin typeface="+mn-lt"/>
                          <a:ea typeface="+mn-ea"/>
                          <a:cs typeface="+mn-cs"/>
                        </a:rPr>
                        <a:t>What would you do if you were the character?</a:t>
                      </a:r>
                    </a:p>
                    <a:p>
                      <a:r>
                        <a:rPr lang="sl-SI" sz="1200" b="0" i="1" u="none" strike="noStrike" kern="1200" baseline="0" dirty="0" smtClean="0">
                          <a:solidFill>
                            <a:schemeClr val="dk1"/>
                          </a:solidFill>
                          <a:latin typeface="+mn-lt"/>
                          <a:ea typeface="+mn-ea"/>
                          <a:cs typeface="+mn-cs"/>
                        </a:rPr>
                        <a:t>Recalling:</a:t>
                      </a:r>
                    </a:p>
                    <a:p>
                      <a:r>
                        <a:rPr lang="en-US" sz="1200" b="0" i="0" u="none" strike="noStrike" kern="1200" baseline="0" dirty="0" smtClean="0">
                          <a:solidFill>
                            <a:schemeClr val="dk1"/>
                          </a:solidFill>
                          <a:latin typeface="+mn-lt"/>
                          <a:ea typeface="+mn-ea"/>
                          <a:cs typeface="+mn-cs"/>
                        </a:rPr>
                        <a:t>Do you remember what the </a:t>
                      </a:r>
                      <a:r>
                        <a:rPr lang="en-US" sz="1200" b="0" i="0" u="none" strike="noStrike" kern="1200" baseline="0" dirty="0" err="1" smtClean="0">
                          <a:solidFill>
                            <a:schemeClr val="dk1"/>
                          </a:solidFill>
                          <a:latin typeface="+mn-lt"/>
                          <a:ea typeface="+mn-ea"/>
                          <a:cs typeface="+mn-cs"/>
                        </a:rPr>
                        <a:t>haracter</a:t>
                      </a:r>
                      <a:r>
                        <a:rPr lang="en-US" sz="1200" b="0" i="0" u="none" strike="noStrike" kern="1200" baseline="0" dirty="0" smtClean="0">
                          <a:solidFill>
                            <a:schemeClr val="dk1"/>
                          </a:solidFill>
                          <a:latin typeface="+mn-lt"/>
                          <a:ea typeface="+mn-ea"/>
                          <a:cs typeface="+mn-cs"/>
                        </a:rPr>
                        <a:t> did first?</a:t>
                      </a:r>
                      <a:endParaRPr lang="sl-SI" sz="1200" dirty="0"/>
                    </a:p>
                  </a:txBody>
                  <a:tcPr/>
                </a:tc>
              </a:tr>
            </a:tbl>
          </a:graphicData>
        </a:graphic>
      </p:graphicFrame>
    </p:spTree>
    <p:extLst>
      <p:ext uri="{BB962C8B-B14F-4D97-AF65-F5344CB8AC3E}">
        <p14:creationId xmlns:p14="http://schemas.microsoft.com/office/powerpoint/2010/main" val="3869085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581290598"/>
              </p:ext>
            </p:extLst>
          </p:nvPr>
        </p:nvGraphicFramePr>
        <p:xfrm>
          <a:off x="781050" y="560161"/>
          <a:ext cx="10515600" cy="1899920"/>
        </p:xfrm>
        <a:graphic>
          <a:graphicData uri="http://schemas.openxmlformats.org/drawingml/2006/table">
            <a:tbl>
              <a:tblPr firstRow="1" bandRow="1">
                <a:tableStyleId>{5C22544A-7EE6-4342-B048-85BDC9FD1C3A}</a:tableStyleId>
              </a:tblPr>
              <a:tblGrid>
                <a:gridCol w="4795157"/>
                <a:gridCol w="3257550"/>
                <a:gridCol w="2462893"/>
              </a:tblGrid>
              <a:tr h="370840">
                <a:tc>
                  <a:txBody>
                    <a:bodyPr/>
                    <a:lstStyle/>
                    <a:p>
                      <a:r>
                        <a:rPr lang="en-US" dirty="0" err="1" smtClean="0"/>
                        <a:t>Tehniques</a:t>
                      </a:r>
                      <a:endParaRPr lang="sl-SI" dirty="0"/>
                    </a:p>
                  </a:txBody>
                  <a:tcPr/>
                </a:tc>
                <a:tc>
                  <a:txBody>
                    <a:bodyPr/>
                    <a:lstStyle/>
                    <a:p>
                      <a:r>
                        <a:rPr lang="en-US" dirty="0" err="1" smtClean="0"/>
                        <a:t>Activites</a:t>
                      </a:r>
                      <a:endParaRPr lang="sl-SI" dirty="0"/>
                    </a:p>
                  </a:txBody>
                  <a:tcPr/>
                </a:tc>
                <a:tc>
                  <a:txBody>
                    <a:bodyPr/>
                    <a:lstStyle/>
                    <a:p>
                      <a:endParaRPr lang="sl-SI" sz="1000" dirty="0"/>
                    </a:p>
                  </a:txBody>
                  <a:tcPr/>
                </a:tc>
              </a:tr>
              <a:tr h="370840">
                <a:tc>
                  <a:txBody>
                    <a:bodyPr/>
                    <a:lstStyle/>
                    <a:p>
                      <a:r>
                        <a:rPr lang="sl-SI" sz="1800" b="1" i="0" u="none" strike="noStrike" kern="1200" baseline="0" dirty="0" smtClean="0">
                          <a:solidFill>
                            <a:schemeClr val="dk1"/>
                          </a:solidFill>
                          <a:latin typeface="+mn-lt"/>
                          <a:ea typeface="+mn-ea"/>
                          <a:cs typeface="+mn-cs"/>
                        </a:rPr>
                        <a:t>Visual Documentation</a:t>
                      </a:r>
                      <a:endParaRPr lang="sl-SI" b="0" dirty="0"/>
                    </a:p>
                  </a:txBody>
                  <a:tcPr/>
                </a:tc>
                <a:tc>
                  <a:txBody>
                    <a:bodyPr/>
                    <a:lstStyle/>
                    <a:p>
                      <a:r>
                        <a:rPr lang="en-US" sz="1400" b="0" i="0" dirty="0" smtClean="0"/>
                        <a:t>Photos, videos</a:t>
                      </a:r>
                      <a:endParaRPr lang="sl-SI" sz="1400" b="0" i="0" dirty="0"/>
                    </a:p>
                  </a:txBody>
                  <a:tcPr/>
                </a:tc>
                <a:tc>
                  <a:txBody>
                    <a:bodyPr/>
                    <a:lstStyle/>
                    <a:p>
                      <a:endParaRPr lang="sl-SI" sz="1000" dirty="0"/>
                    </a:p>
                  </a:txBody>
                  <a:tcPr/>
                </a:tc>
              </a:tr>
              <a:tr h="370840">
                <a:tc>
                  <a:txBody>
                    <a:bodyPr/>
                    <a:lstStyle/>
                    <a:p>
                      <a:r>
                        <a:rPr lang="sl-SI" sz="1800" b="1" i="0" u="none" strike="noStrike" kern="1200" baseline="0" dirty="0" smtClean="0">
                          <a:solidFill>
                            <a:schemeClr val="dk1"/>
                          </a:solidFill>
                          <a:latin typeface="+mn-lt"/>
                          <a:ea typeface="+mn-ea"/>
                          <a:cs typeface="+mn-cs"/>
                        </a:rPr>
                        <a:t>Document Panels</a:t>
                      </a:r>
                      <a:endParaRPr lang="sl-SI" b="0" dirty="0"/>
                    </a:p>
                  </a:txBody>
                  <a:tcPr/>
                </a:tc>
                <a:tc>
                  <a:txBody>
                    <a:bodyPr/>
                    <a:lstStyle/>
                    <a:p>
                      <a:r>
                        <a:rPr lang="en-US" sz="1400" b="0" i="0" u="none" strike="noStrike" kern="1200" baseline="0" dirty="0" smtClean="0">
                          <a:solidFill>
                            <a:schemeClr val="dk1"/>
                          </a:solidFill>
                          <a:latin typeface="+mn-lt"/>
                          <a:ea typeface="+mn-ea"/>
                          <a:cs typeface="+mn-cs"/>
                        </a:rPr>
                        <a:t>Photographs of children along with their products (e.g., painting, writing, and science collections) are displayed on a board or a panel on the wall of</a:t>
                      </a:r>
                    </a:p>
                    <a:p>
                      <a:r>
                        <a:rPr lang="sl-SI" sz="1400" b="0" i="0" u="none" strike="noStrike" kern="1200" baseline="0" dirty="0" smtClean="0">
                          <a:solidFill>
                            <a:schemeClr val="dk1"/>
                          </a:solidFill>
                          <a:latin typeface="+mn-lt"/>
                          <a:ea typeface="+mn-ea"/>
                          <a:cs typeface="+mn-cs"/>
                        </a:rPr>
                        <a:t>the classroom.</a:t>
                      </a:r>
                      <a:endParaRPr lang="sl-SI" sz="1400" b="0" i="0" dirty="0"/>
                    </a:p>
                  </a:txBody>
                  <a:tcPr/>
                </a:tc>
                <a:tc>
                  <a:txBody>
                    <a:bodyPr/>
                    <a:lstStyle/>
                    <a:p>
                      <a:endParaRPr lang="sl-SI" sz="1000" dirty="0"/>
                    </a:p>
                  </a:txBody>
                  <a:tcPr/>
                </a:tc>
              </a:tr>
            </a:tbl>
          </a:graphicData>
        </a:graphic>
      </p:graphicFrame>
      <p:sp>
        <p:nvSpPr>
          <p:cNvPr id="6" name="TextBox 5"/>
          <p:cNvSpPr txBox="1"/>
          <p:nvPr/>
        </p:nvSpPr>
        <p:spPr>
          <a:xfrm>
            <a:off x="781051" y="3371851"/>
            <a:ext cx="10515600" cy="1477328"/>
          </a:xfrm>
          <a:prstGeom prst="rect">
            <a:avLst/>
          </a:prstGeom>
          <a:noFill/>
        </p:spPr>
        <p:txBody>
          <a:bodyPr wrap="square" rtlCol="0">
            <a:spAutoFit/>
          </a:bodyPr>
          <a:lstStyle/>
          <a:p>
            <a:r>
              <a:rPr lang="en-US" dirty="0"/>
              <a:t>• </a:t>
            </a:r>
            <a:r>
              <a:rPr lang="en-US" b="1" i="1" dirty="0" smtClean="0"/>
              <a:t>Objectivity</a:t>
            </a:r>
            <a:r>
              <a:rPr lang="en-US" b="1" i="1" dirty="0"/>
              <a:t>: </a:t>
            </a:r>
            <a:r>
              <a:rPr lang="en-US" dirty="0"/>
              <a:t>You must observe each child </a:t>
            </a:r>
            <a:r>
              <a:rPr lang="en-US" dirty="0" smtClean="0"/>
              <a:t>without </a:t>
            </a:r>
            <a:r>
              <a:rPr lang="sl-SI" dirty="0" smtClean="0"/>
              <a:t>judging</a:t>
            </a:r>
            <a:r>
              <a:rPr lang="sl-SI" dirty="0"/>
              <a:t>.</a:t>
            </a:r>
          </a:p>
          <a:p>
            <a:r>
              <a:rPr lang="en-US" dirty="0"/>
              <a:t>• </a:t>
            </a:r>
            <a:r>
              <a:rPr lang="en-US" b="1" i="1" dirty="0"/>
              <a:t>Confidentiality: </a:t>
            </a:r>
            <a:r>
              <a:rPr lang="en-US" dirty="0"/>
              <a:t>You must keep the information </a:t>
            </a:r>
            <a:r>
              <a:rPr lang="en-US" dirty="0" smtClean="0"/>
              <a:t>you </a:t>
            </a:r>
            <a:r>
              <a:rPr lang="sl-SI" dirty="0" smtClean="0"/>
              <a:t>obtain </a:t>
            </a:r>
            <a:r>
              <a:rPr lang="sl-SI" dirty="0"/>
              <a:t>to yourself.</a:t>
            </a:r>
          </a:p>
          <a:p>
            <a:r>
              <a:rPr lang="en-US" dirty="0"/>
              <a:t>• </a:t>
            </a:r>
            <a:r>
              <a:rPr lang="en-US" b="1" i="1" dirty="0"/>
              <a:t>Recording details: </a:t>
            </a:r>
            <a:r>
              <a:rPr lang="en-US" dirty="0"/>
              <a:t>You should look for and </a:t>
            </a:r>
            <a:r>
              <a:rPr lang="en-US" dirty="0" smtClean="0"/>
              <a:t>record </a:t>
            </a:r>
            <a:r>
              <a:rPr lang="sl-SI" dirty="0" smtClean="0"/>
              <a:t>even </a:t>
            </a:r>
            <a:r>
              <a:rPr lang="sl-SI" dirty="0"/>
              <a:t>the smallest details.</a:t>
            </a:r>
          </a:p>
          <a:p>
            <a:r>
              <a:rPr lang="en-US" dirty="0"/>
              <a:t>• </a:t>
            </a:r>
            <a:r>
              <a:rPr lang="en-US" b="1" i="1" dirty="0"/>
              <a:t>Using direct quotes: </a:t>
            </a:r>
            <a:r>
              <a:rPr lang="en-US" dirty="0"/>
              <a:t>You should listen closely </a:t>
            </a:r>
            <a:r>
              <a:rPr lang="en-US" dirty="0" smtClean="0"/>
              <a:t>and record </a:t>
            </a:r>
            <a:r>
              <a:rPr lang="en-US" dirty="0"/>
              <a:t>what each child says.</a:t>
            </a:r>
          </a:p>
          <a:p>
            <a:r>
              <a:rPr lang="en-US" dirty="0"/>
              <a:t>• </a:t>
            </a:r>
            <a:r>
              <a:rPr lang="en-US" b="1" i="1" dirty="0"/>
              <a:t>Using mood cues: </a:t>
            </a:r>
            <a:r>
              <a:rPr lang="en-US" dirty="0"/>
              <a:t>You should describe the </a:t>
            </a:r>
            <a:r>
              <a:rPr lang="en-US" dirty="0" smtClean="0"/>
              <a:t>emotional </a:t>
            </a:r>
            <a:r>
              <a:rPr lang="sl-SI" dirty="0" smtClean="0"/>
              <a:t>mood </a:t>
            </a:r>
            <a:r>
              <a:rPr lang="sl-SI" dirty="0"/>
              <a:t>of the child.</a:t>
            </a:r>
          </a:p>
        </p:txBody>
      </p:sp>
    </p:spTree>
    <p:extLst>
      <p:ext uri="{BB962C8B-B14F-4D97-AF65-F5344CB8AC3E}">
        <p14:creationId xmlns:p14="http://schemas.microsoft.com/office/powerpoint/2010/main" val="3841359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761475051"/>
              </p:ext>
            </p:extLst>
          </p:nvPr>
        </p:nvGraphicFramePr>
        <p:xfrm>
          <a:off x="586921" y="386080"/>
          <a:ext cx="10475686" cy="5082622"/>
        </p:xfrm>
        <a:graphic>
          <a:graphicData uri="http://schemas.openxmlformats.org/drawingml/2006/table">
            <a:tbl>
              <a:tblPr firstRow="1" bandRow="1">
                <a:tableStyleId>{5C22544A-7EE6-4342-B048-85BDC9FD1C3A}</a:tableStyleId>
              </a:tblPr>
              <a:tblGrid>
                <a:gridCol w="2120316"/>
                <a:gridCol w="2967175"/>
                <a:gridCol w="5388195"/>
              </a:tblGrid>
              <a:tr h="353999">
                <a:tc>
                  <a:txBody>
                    <a:bodyPr/>
                    <a:lstStyle/>
                    <a:p>
                      <a:r>
                        <a:rPr lang="en-US" sz="1600" dirty="0" smtClean="0"/>
                        <a:t>Methods</a:t>
                      </a:r>
                      <a:endParaRPr lang="sl-SI" sz="1600" dirty="0"/>
                    </a:p>
                  </a:txBody>
                  <a:tcPr/>
                </a:tc>
                <a:tc>
                  <a:txBody>
                    <a:bodyPr/>
                    <a:lstStyle/>
                    <a:p>
                      <a:endParaRPr lang="sl-SI" sz="1200"/>
                    </a:p>
                  </a:txBody>
                  <a:tcPr/>
                </a:tc>
                <a:tc>
                  <a:txBody>
                    <a:bodyPr/>
                    <a:lstStyle/>
                    <a:p>
                      <a:endParaRPr lang="sl-SI"/>
                    </a:p>
                  </a:txBody>
                  <a:tcPr/>
                </a:tc>
              </a:tr>
              <a:tr h="3131902">
                <a:tc>
                  <a:txBody>
                    <a:bodyPr/>
                    <a:lstStyle/>
                    <a:p>
                      <a:r>
                        <a:rPr lang="sl-SI" sz="1600" b="1" i="0" u="none" strike="noStrike" kern="1200" baseline="0" dirty="0" smtClean="0">
                          <a:solidFill>
                            <a:schemeClr val="dk1"/>
                          </a:solidFill>
                          <a:latin typeface="+mn-lt"/>
                          <a:ea typeface="+mn-ea"/>
                          <a:cs typeface="+mn-cs"/>
                        </a:rPr>
                        <a:t>Anecdotal Records</a:t>
                      </a:r>
                      <a:endParaRPr lang="sl-SI" sz="1600" dirty="0"/>
                    </a:p>
                  </a:txBody>
                  <a:tcPr/>
                </a:tc>
                <a:tc>
                  <a:txBody>
                    <a:bodyPr/>
                    <a:lstStyle/>
                    <a:p>
                      <a:pPr marL="0" indent="0">
                        <a:buFont typeface="Arial" panose="020B0604020202020204" pitchFamily="34" charset="0"/>
                        <a:buNone/>
                      </a:pPr>
                      <a:r>
                        <a:rPr lang="sl-SI" sz="1400" b="0" i="0" u="none" strike="noStrike" kern="1200" baseline="0" dirty="0" smtClean="0">
                          <a:solidFill>
                            <a:schemeClr val="dk1"/>
                          </a:solidFill>
                          <a:latin typeface="+mn-lt"/>
                          <a:ea typeface="+mn-ea"/>
                          <a:cs typeface="+mn-cs"/>
                        </a:rPr>
                        <a:t>•</a:t>
                      </a:r>
                      <a:r>
                        <a:rPr lang="en-US" sz="1400" b="0" i="0" u="none" strike="noStrike" kern="1200" baseline="0" dirty="0" smtClean="0">
                          <a:solidFill>
                            <a:schemeClr val="dk1"/>
                          </a:solidFill>
                          <a:latin typeface="+mn-lt"/>
                          <a:ea typeface="+mn-ea"/>
                          <a:cs typeface="+mn-cs"/>
                        </a:rPr>
                        <a:t> Describe what happened in a factual, </a:t>
                      </a:r>
                      <a:r>
                        <a:rPr lang="sl-SI" sz="1400" b="0" i="0" u="none" strike="noStrike" kern="1200" baseline="0" dirty="0" smtClean="0">
                          <a:solidFill>
                            <a:schemeClr val="dk1"/>
                          </a:solidFill>
                          <a:latin typeface="+mn-lt"/>
                          <a:ea typeface="+mn-ea"/>
                          <a:cs typeface="+mn-cs"/>
                        </a:rPr>
                        <a:t>objective manner</a:t>
                      </a:r>
                      <a:r>
                        <a:rPr lang="en-US" sz="1400" b="0" i="0" u="none" strike="noStrike" kern="1200" baseline="0" dirty="0" smtClean="0">
                          <a:solidFill>
                            <a:schemeClr val="dk1"/>
                          </a:solidFill>
                          <a:latin typeface="+mn-lt"/>
                          <a:ea typeface="+mn-ea"/>
                          <a:cs typeface="+mn-cs"/>
                        </a:rPr>
                        <a:t>;</a:t>
                      </a:r>
                    </a:p>
                    <a:p>
                      <a:pPr marL="0" indent="0">
                        <a:buFont typeface="Arial" panose="020B0604020202020204" pitchFamily="34" charset="0"/>
                        <a:buNone/>
                      </a:pPr>
                      <a:r>
                        <a:rPr lang="sl-SI" sz="1400" b="0" i="0" u="none" strike="noStrike" kern="1200" baseline="0" dirty="0" smtClean="0">
                          <a:solidFill>
                            <a:schemeClr val="dk1"/>
                          </a:solidFill>
                          <a:latin typeface="+mn-lt"/>
                          <a:ea typeface="+mn-ea"/>
                          <a:cs typeface="+mn-cs"/>
                        </a:rPr>
                        <a:t>•</a:t>
                      </a:r>
                      <a:r>
                        <a:rPr lang="en-US" sz="1400" b="0" i="0" u="none" strike="noStrike" kern="1200" baseline="0" dirty="0" smtClean="0">
                          <a:solidFill>
                            <a:schemeClr val="dk1"/>
                          </a:solidFill>
                          <a:latin typeface="+mn-lt"/>
                          <a:ea typeface="+mn-ea"/>
                          <a:cs typeface="+mn-cs"/>
                        </a:rPr>
                        <a:t> T</a:t>
                      </a:r>
                      <a:r>
                        <a:rPr lang="sl-SI" sz="1400" b="0" i="0" u="none" strike="noStrike" kern="1200" baseline="0" dirty="0" smtClean="0">
                          <a:solidFill>
                            <a:schemeClr val="dk1"/>
                          </a:solidFill>
                          <a:latin typeface="+mn-lt"/>
                          <a:ea typeface="+mn-ea"/>
                          <a:cs typeface="+mn-cs"/>
                        </a:rPr>
                        <a:t>elling how it happened</a:t>
                      </a:r>
                      <a:r>
                        <a:rPr lang="en-US" sz="1400" b="0" i="0" u="none" strike="noStrike" kern="1200" baseline="0" dirty="0" smtClean="0">
                          <a:solidFill>
                            <a:schemeClr val="dk1"/>
                          </a:solidFill>
                          <a:latin typeface="+mn-lt"/>
                          <a:ea typeface="+mn-ea"/>
                          <a:cs typeface="+mn-cs"/>
                        </a:rPr>
                        <a:t>;</a:t>
                      </a:r>
                    </a:p>
                    <a:p>
                      <a:pPr marL="0" indent="0">
                        <a:buFont typeface="Arial" panose="020B0604020202020204" pitchFamily="34" charset="0"/>
                        <a:buNone/>
                      </a:pPr>
                      <a:r>
                        <a:rPr lang="sl-SI" sz="1400" b="0" i="0" u="none" strike="noStrike" kern="1200" baseline="0" dirty="0" smtClean="0">
                          <a:solidFill>
                            <a:schemeClr val="dk1"/>
                          </a:solidFill>
                          <a:latin typeface="+mn-lt"/>
                          <a:ea typeface="+mn-ea"/>
                          <a:cs typeface="+mn-cs"/>
                        </a:rPr>
                        <a:t>•</a:t>
                      </a:r>
                      <a:r>
                        <a:rPr lang="en-US" sz="1400" b="0" i="0" u="none" strike="noStrike" kern="1200" baseline="0" dirty="0" smtClean="0">
                          <a:solidFill>
                            <a:schemeClr val="dk1"/>
                          </a:solidFill>
                          <a:latin typeface="+mn-lt"/>
                          <a:ea typeface="+mn-ea"/>
                          <a:cs typeface="+mn-cs"/>
                        </a:rPr>
                        <a:t> When and where it happened;</a:t>
                      </a:r>
                    </a:p>
                    <a:p>
                      <a:pPr marL="0" indent="0">
                        <a:buFont typeface="Arial" panose="020B0604020202020204" pitchFamily="34" charset="0"/>
                        <a:buNone/>
                      </a:pPr>
                      <a:r>
                        <a:rPr lang="sl-SI" sz="1400" b="0" i="0" u="none" strike="noStrike" kern="1200" baseline="0" dirty="0" smtClean="0">
                          <a:solidFill>
                            <a:schemeClr val="dk1"/>
                          </a:solidFill>
                          <a:latin typeface="+mn-lt"/>
                          <a:ea typeface="+mn-ea"/>
                          <a:cs typeface="+mn-cs"/>
                        </a:rPr>
                        <a:t>•</a:t>
                      </a:r>
                      <a:r>
                        <a:rPr lang="en-US" sz="1400" b="0" i="0" u="none" strike="noStrike" kern="1200" baseline="0" dirty="0" smtClean="0">
                          <a:solidFill>
                            <a:schemeClr val="dk1"/>
                          </a:solidFill>
                          <a:latin typeface="+mn-lt"/>
                          <a:ea typeface="+mn-ea"/>
                          <a:cs typeface="+mn-cs"/>
                        </a:rPr>
                        <a:t> What was said and done.</a:t>
                      </a:r>
                      <a:endParaRPr lang="sl-SI" sz="1400" dirty="0"/>
                    </a:p>
                  </a:txBody>
                  <a:tcPr/>
                </a:tc>
                <a:tc>
                  <a:txBody>
                    <a:bodyPr/>
                    <a:lstStyle/>
                    <a:p>
                      <a:r>
                        <a:rPr lang="en-US" sz="1200" b="0" i="0" u="none" strike="noStrike" kern="1200" baseline="0" dirty="0" smtClean="0">
                          <a:solidFill>
                            <a:schemeClr val="dk1"/>
                          </a:solidFill>
                          <a:latin typeface="+mn-lt"/>
                          <a:ea typeface="+mn-ea"/>
                          <a:cs typeface="+mn-cs"/>
                        </a:rPr>
                        <a:t>+</a:t>
                      </a:r>
                    </a:p>
                    <a:p>
                      <a:r>
                        <a:rPr lang="en-US" sz="1200" b="0" i="0" u="none" strike="noStrike" kern="1200" baseline="0" dirty="0" smtClean="0">
                          <a:solidFill>
                            <a:schemeClr val="dk1"/>
                          </a:solidFill>
                          <a:latin typeface="+mn-lt"/>
                          <a:ea typeface="+mn-ea"/>
                          <a:cs typeface="+mn-cs"/>
                        </a:rPr>
                        <a:t>1. The observer needs no special training to record.</a:t>
                      </a:r>
                    </a:p>
                    <a:p>
                      <a:r>
                        <a:rPr lang="en-US" sz="1200" b="0" i="0" u="none" strike="noStrike" kern="1200" baseline="0" dirty="0" smtClean="0">
                          <a:solidFill>
                            <a:schemeClr val="dk1"/>
                          </a:solidFill>
                          <a:latin typeface="+mn-lt"/>
                          <a:ea typeface="+mn-ea"/>
                          <a:cs typeface="+mn-cs"/>
                        </a:rPr>
                        <a:t>2. The observation is open ended. The recorder writes anything and everything he or she witnesses and is not restricted to one kind of behavior or recording.</a:t>
                      </a:r>
                    </a:p>
                    <a:p>
                      <a:r>
                        <a:rPr lang="en-US" sz="1200" b="0" i="0" u="none" strike="noStrike" kern="1200" baseline="0" dirty="0" smtClean="0">
                          <a:solidFill>
                            <a:schemeClr val="dk1"/>
                          </a:solidFill>
                          <a:latin typeface="+mn-lt"/>
                          <a:ea typeface="+mn-ea"/>
                          <a:cs typeface="+mn-cs"/>
                        </a:rPr>
                        <a:t>3. The observer can catch an unexpected incident no matter when it occurs, for it is usually recorded at a later time.</a:t>
                      </a:r>
                    </a:p>
                    <a:p>
                      <a:r>
                        <a:rPr lang="en-US" sz="1200" b="0" i="0" u="none" strike="noStrike" kern="1200" baseline="0" dirty="0" smtClean="0">
                          <a:solidFill>
                            <a:schemeClr val="dk1"/>
                          </a:solidFill>
                          <a:latin typeface="+mn-lt"/>
                          <a:ea typeface="+mn-ea"/>
                          <a:cs typeface="+mn-cs"/>
                        </a:rPr>
                        <a:t>4. The observer can look for and record the significant behavior and ignore the rest.</a:t>
                      </a:r>
                    </a:p>
                    <a:p>
                      <a:r>
                        <a:rPr lang="en-US" sz="1200" b="0" i="0" u="none" strike="noStrike" kern="1200" baseline="0" dirty="0" smtClean="0">
                          <a:solidFill>
                            <a:schemeClr val="dk1"/>
                          </a:solidFill>
                          <a:latin typeface="+mn-lt"/>
                          <a:ea typeface="+mn-ea"/>
                          <a:cs typeface="+mn-cs"/>
                        </a:rPr>
                        <a:t>-</a:t>
                      </a:r>
                    </a:p>
                    <a:p>
                      <a:r>
                        <a:rPr lang="en-US" sz="1200" b="0" i="0" u="none" strike="noStrike" kern="1200" baseline="0" dirty="0" smtClean="0">
                          <a:solidFill>
                            <a:schemeClr val="dk1"/>
                          </a:solidFill>
                          <a:latin typeface="+mn-lt"/>
                          <a:ea typeface="+mn-ea"/>
                          <a:cs typeface="+mn-cs"/>
                        </a:rPr>
                        <a:t>1 It does not give a complete picture because it records only incidents of interest </a:t>
                      </a:r>
                      <a:r>
                        <a:rPr lang="sl-SI" sz="1200" b="0" i="0" u="none" strike="noStrike" kern="1200" baseline="0" dirty="0" smtClean="0">
                          <a:solidFill>
                            <a:schemeClr val="dk1"/>
                          </a:solidFill>
                          <a:latin typeface="+mn-lt"/>
                          <a:ea typeface="+mn-ea"/>
                          <a:cs typeface="+mn-cs"/>
                        </a:rPr>
                        <a:t>to the observer.</a:t>
                      </a:r>
                    </a:p>
                    <a:p>
                      <a:r>
                        <a:rPr lang="en-US" sz="1200" b="0" i="0" u="none" strike="noStrike" kern="1200" baseline="0" dirty="0" smtClean="0">
                          <a:solidFill>
                            <a:schemeClr val="dk1"/>
                          </a:solidFill>
                          <a:latin typeface="+mn-lt"/>
                          <a:ea typeface="+mn-ea"/>
                          <a:cs typeface="+mn-cs"/>
                        </a:rPr>
                        <a:t>2. It depends too much on the memory of the observer because it is recorded after the event. </a:t>
                      </a:r>
                    </a:p>
                    <a:p>
                      <a:r>
                        <a:rPr lang="en-US" sz="1200" b="0" i="0" u="none" strike="noStrike" kern="1200" baseline="0" dirty="0" smtClean="0">
                          <a:solidFill>
                            <a:schemeClr val="dk1"/>
                          </a:solidFill>
                          <a:latin typeface="+mn-lt"/>
                          <a:ea typeface="+mn-ea"/>
                          <a:cs typeface="+mn-cs"/>
                        </a:rPr>
                        <a:t>3. Incidents may be taken out of context and thus be interpreted incorrectly or used in a biased manner.</a:t>
                      </a:r>
                    </a:p>
                    <a:p>
                      <a:r>
                        <a:rPr lang="en-US" sz="1200" b="0" i="0" u="none" strike="noStrike" kern="1200" baseline="0" dirty="0" smtClean="0">
                          <a:solidFill>
                            <a:schemeClr val="dk1"/>
                          </a:solidFill>
                          <a:latin typeface="+mn-lt"/>
                          <a:ea typeface="+mn-ea"/>
                          <a:cs typeface="+mn-cs"/>
                        </a:rPr>
                        <a:t>4. It is difficult to code or analyze narrative records; thus, the method may not prove useful in a scientific study.</a:t>
                      </a:r>
                      <a:endParaRPr lang="sl-SI" sz="1050" dirty="0"/>
                    </a:p>
                  </a:txBody>
                  <a:tcPr/>
                </a:tc>
              </a:tr>
              <a:tr h="1512981">
                <a:tc>
                  <a:txBody>
                    <a:bodyPr/>
                    <a:lstStyle/>
                    <a:p>
                      <a:r>
                        <a:rPr lang="sl-SI" sz="1600" b="1" i="0" u="none" strike="noStrike" kern="1200" baseline="0" dirty="0" smtClean="0">
                          <a:solidFill>
                            <a:schemeClr val="dk1"/>
                          </a:solidFill>
                          <a:latin typeface="+mn-lt"/>
                          <a:ea typeface="+mn-ea"/>
                          <a:cs typeface="+mn-cs"/>
                        </a:rPr>
                        <a:t>Running Records</a:t>
                      </a:r>
                      <a:endParaRPr lang="sl-SI" sz="1600" dirty="0"/>
                    </a:p>
                  </a:txBody>
                  <a:tcPr/>
                </a:tc>
                <a:tc>
                  <a:txBody>
                    <a:bodyPr/>
                    <a:lstStyle/>
                    <a:p>
                      <a:r>
                        <a:rPr lang="sl-SI" sz="1400" b="0" i="0" u="none" strike="noStrike" kern="1200" baseline="0" dirty="0" smtClean="0">
                          <a:solidFill>
                            <a:schemeClr val="dk1"/>
                          </a:solidFill>
                          <a:latin typeface="+mn-lt"/>
                          <a:ea typeface="+mn-ea"/>
                          <a:cs typeface="+mn-cs"/>
                        </a:rPr>
                        <a:t>•</a:t>
                      </a:r>
                      <a:r>
                        <a:rPr lang="en-US" sz="1400" b="0" i="0" u="none" strike="noStrike" kern="1200" baseline="0" dirty="0" smtClean="0">
                          <a:solidFill>
                            <a:schemeClr val="dk1"/>
                          </a:solidFill>
                          <a:latin typeface="+mn-lt"/>
                          <a:ea typeface="+mn-ea"/>
                          <a:cs typeface="+mn-cs"/>
                        </a:rPr>
                        <a:t> </a:t>
                      </a:r>
                      <a:r>
                        <a:rPr lang="sl-SI" sz="1400" b="0" i="0" u="none" strike="noStrike" kern="1200" baseline="0" dirty="0" smtClean="0">
                          <a:solidFill>
                            <a:schemeClr val="dk1"/>
                          </a:solidFill>
                          <a:latin typeface="+mn-lt"/>
                          <a:ea typeface="+mn-ea"/>
                          <a:cs typeface="+mn-cs"/>
                        </a:rPr>
                        <a:t>Facial expressions</a:t>
                      </a:r>
                    </a:p>
                    <a:p>
                      <a:r>
                        <a:rPr lang="sl-SI" sz="1400" b="0" i="0" u="none" strike="noStrike" kern="1200" baseline="0" dirty="0" smtClean="0">
                          <a:solidFill>
                            <a:schemeClr val="dk1"/>
                          </a:solidFill>
                          <a:latin typeface="+mn-lt"/>
                          <a:ea typeface="+mn-ea"/>
                          <a:cs typeface="+mn-cs"/>
                        </a:rPr>
                        <a:t>• Interactions with materials</a:t>
                      </a:r>
                    </a:p>
                    <a:p>
                      <a:r>
                        <a:rPr lang="sl-SI" sz="1400" b="0" i="0" u="none" strike="noStrike" kern="1200" baseline="0" dirty="0" smtClean="0">
                          <a:solidFill>
                            <a:schemeClr val="dk1"/>
                          </a:solidFill>
                          <a:latin typeface="+mn-lt"/>
                          <a:ea typeface="+mn-ea"/>
                          <a:cs typeface="+mn-cs"/>
                        </a:rPr>
                        <a:t>• Interactions with people</a:t>
                      </a:r>
                    </a:p>
                    <a:p>
                      <a:r>
                        <a:rPr lang="sl-SI" sz="1400" b="0" i="0" u="none" strike="noStrike" kern="1200" baseline="0" dirty="0" smtClean="0">
                          <a:solidFill>
                            <a:schemeClr val="dk1"/>
                          </a:solidFill>
                          <a:latin typeface="+mn-lt"/>
                          <a:ea typeface="+mn-ea"/>
                          <a:cs typeface="+mn-cs"/>
                        </a:rPr>
                        <a:t>• Body movements</a:t>
                      </a:r>
                    </a:p>
                    <a:p>
                      <a:r>
                        <a:rPr lang="sl-SI" sz="1400" b="0" i="0" u="none" strike="noStrike" kern="1200" baseline="0" dirty="0" smtClean="0">
                          <a:solidFill>
                            <a:schemeClr val="dk1"/>
                          </a:solidFill>
                          <a:latin typeface="+mn-lt"/>
                          <a:ea typeface="+mn-ea"/>
                          <a:cs typeface="+mn-cs"/>
                        </a:rPr>
                        <a:t>• Body langauge</a:t>
                      </a:r>
                    </a:p>
                    <a:p>
                      <a:r>
                        <a:rPr lang="sl-SI" sz="1400" b="0" i="0" u="none" strike="noStrike" kern="1200" baseline="0" dirty="0" smtClean="0">
                          <a:solidFill>
                            <a:schemeClr val="dk1"/>
                          </a:solidFill>
                          <a:latin typeface="+mn-lt"/>
                          <a:ea typeface="+mn-ea"/>
                          <a:cs typeface="+mn-cs"/>
                        </a:rPr>
                        <a:t>• Spoken language</a:t>
                      </a:r>
                    </a:p>
                    <a:p>
                      <a:r>
                        <a:rPr lang="sl-SI" sz="1400" b="0" i="0" u="none" strike="noStrike" kern="1200" baseline="0" dirty="0" smtClean="0">
                          <a:solidFill>
                            <a:schemeClr val="dk1"/>
                          </a:solidFill>
                          <a:latin typeface="+mn-lt"/>
                          <a:ea typeface="+mn-ea"/>
                          <a:cs typeface="+mn-cs"/>
                        </a:rPr>
                        <a:t>• Attention span</a:t>
                      </a:r>
                      <a:endParaRPr lang="sl-SI" sz="1400" dirty="0"/>
                    </a:p>
                  </a:txBody>
                  <a:tcPr/>
                </a:tc>
                <a:tc>
                  <a:txBody>
                    <a:bodyPr/>
                    <a:lstStyle/>
                    <a:p>
                      <a:r>
                        <a:rPr lang="en-US" sz="1200" b="0" i="0" u="none" strike="noStrike" kern="1200" baseline="0" dirty="0" smtClean="0">
                          <a:solidFill>
                            <a:schemeClr val="dk1"/>
                          </a:solidFill>
                          <a:latin typeface="+mn-lt"/>
                          <a:ea typeface="+mn-ea"/>
                          <a:cs typeface="+mn-cs"/>
                        </a:rPr>
                        <a:t>R</a:t>
                      </a:r>
                      <a:r>
                        <a:rPr lang="sl-SI" sz="1200" b="0" i="0" u="none" strike="noStrike" kern="1200" baseline="0" dirty="0" smtClean="0">
                          <a:solidFill>
                            <a:schemeClr val="dk1"/>
                          </a:solidFill>
                          <a:latin typeface="+mn-lt"/>
                          <a:ea typeface="+mn-ea"/>
                          <a:cs typeface="+mn-cs"/>
                        </a:rPr>
                        <a:t>ecord is beneficial</a:t>
                      </a:r>
                      <a:r>
                        <a:rPr lang="en-US" sz="1200" b="0" i="0" u="none" strike="noStrike" kern="1200" baseline="0" dirty="0" smtClean="0">
                          <a:solidFill>
                            <a:schemeClr val="dk1"/>
                          </a:solidFill>
                          <a:latin typeface="+mn-lt"/>
                          <a:ea typeface="+mn-ea"/>
                          <a:cs typeface="+mn-cs"/>
                        </a:rPr>
                        <a:t> because it allows us to record minute details, but it is not considered </a:t>
                      </a:r>
                      <a:r>
                        <a:rPr lang="en-US" sz="1200" b="0" i="0" u="none" strike="noStrike" kern="1200" baseline="0" smtClean="0">
                          <a:solidFill>
                            <a:schemeClr val="dk1"/>
                          </a:solidFill>
                          <a:latin typeface="+mn-lt"/>
                          <a:ea typeface="+mn-ea"/>
                          <a:cs typeface="+mn-cs"/>
                        </a:rPr>
                        <a:t>practical when trying </a:t>
                      </a:r>
                      <a:r>
                        <a:rPr lang="en-US" sz="1200" b="0" i="0" u="none" strike="noStrike" kern="1200" baseline="0" dirty="0" smtClean="0">
                          <a:solidFill>
                            <a:schemeClr val="dk1"/>
                          </a:solidFill>
                          <a:latin typeface="+mn-lt"/>
                          <a:ea typeface="+mn-ea"/>
                          <a:cs typeface="+mn-cs"/>
                        </a:rPr>
                        <a:t>to collect a great deal of information about a </a:t>
                      </a:r>
                      <a:r>
                        <a:rPr lang="en-US" sz="1200" b="0" i="0" u="none" strike="noStrike" kern="1200" baseline="0" smtClean="0">
                          <a:solidFill>
                            <a:schemeClr val="dk1"/>
                          </a:solidFill>
                          <a:latin typeface="+mn-lt"/>
                          <a:ea typeface="+mn-ea"/>
                          <a:cs typeface="+mn-cs"/>
                        </a:rPr>
                        <a:t>child.</a:t>
                      </a:r>
                    </a:p>
                    <a:p>
                      <a:r>
                        <a:rPr lang="sl-SI" sz="1200" b="0" i="0" u="none" strike="noStrike" kern="1200" baseline="0" smtClean="0">
                          <a:solidFill>
                            <a:schemeClr val="dk1"/>
                          </a:solidFill>
                          <a:latin typeface="+mn-lt"/>
                          <a:ea typeface="+mn-ea"/>
                          <a:cs typeface="+mn-cs"/>
                        </a:rPr>
                        <a:t>To discover causes</a:t>
                      </a:r>
                      <a:r>
                        <a:rPr lang="en-US" sz="1200" b="0" i="0" u="none" strike="noStrike" kern="1200" baseline="0" smtClean="0">
                          <a:solidFill>
                            <a:schemeClr val="dk1"/>
                          </a:solidFill>
                          <a:latin typeface="+mn-lt"/>
                          <a:ea typeface="+mn-ea"/>
                          <a:cs typeface="+mn-cs"/>
                        </a:rPr>
                        <a:t> </a:t>
                      </a:r>
                      <a:r>
                        <a:rPr lang="sl-SI" sz="1200" b="0" i="0" u="none" strike="noStrike" kern="1200" baseline="0" smtClean="0">
                          <a:solidFill>
                            <a:schemeClr val="dk1"/>
                          </a:solidFill>
                          <a:latin typeface="+mn-lt"/>
                          <a:ea typeface="+mn-ea"/>
                          <a:cs typeface="+mn-cs"/>
                        </a:rPr>
                        <a:t>and effects of</a:t>
                      </a:r>
                      <a:r>
                        <a:rPr lang="en-US" sz="1200" b="0" i="0" u="none" strike="noStrike" kern="1200" baseline="0" smtClean="0">
                          <a:solidFill>
                            <a:schemeClr val="dk1"/>
                          </a:solidFill>
                          <a:latin typeface="+mn-lt"/>
                          <a:ea typeface="+mn-ea"/>
                          <a:cs typeface="+mn-cs"/>
                        </a:rPr>
                        <a:t> </a:t>
                      </a:r>
                      <a:r>
                        <a:rPr lang="sl-SI" sz="1200" b="0" i="0" u="none" strike="noStrike" kern="1200" baseline="0" smtClean="0">
                          <a:solidFill>
                            <a:schemeClr val="dk1"/>
                          </a:solidFill>
                          <a:latin typeface="+mn-lt"/>
                          <a:ea typeface="+mn-ea"/>
                          <a:cs typeface="+mn-cs"/>
                        </a:rPr>
                        <a:t>behavior; for case</a:t>
                      </a:r>
                    </a:p>
                    <a:p>
                      <a:r>
                        <a:rPr lang="sl-SI" sz="1200" b="0" i="0" u="none" strike="noStrike" kern="1200" baseline="0" smtClean="0">
                          <a:solidFill>
                            <a:schemeClr val="dk1"/>
                          </a:solidFill>
                          <a:latin typeface="+mn-lt"/>
                          <a:ea typeface="+mn-ea"/>
                          <a:cs typeface="+mn-cs"/>
                        </a:rPr>
                        <a:t>conferences; to plan</a:t>
                      </a:r>
                      <a:r>
                        <a:rPr lang="en-US" sz="1200" b="0" i="0" u="none" strike="noStrike" kern="1200" baseline="0" smtClean="0">
                          <a:solidFill>
                            <a:schemeClr val="dk1"/>
                          </a:solidFill>
                          <a:latin typeface="+mn-lt"/>
                          <a:ea typeface="+mn-ea"/>
                          <a:cs typeface="+mn-cs"/>
                        </a:rPr>
                        <a:t> </a:t>
                      </a:r>
                      <a:r>
                        <a:rPr lang="sl-SI" sz="1200" b="0" i="0" u="none" strike="noStrike" kern="1200" baseline="0" smtClean="0">
                          <a:solidFill>
                            <a:schemeClr val="dk1"/>
                          </a:solidFill>
                          <a:latin typeface="+mn-lt"/>
                          <a:ea typeface="+mn-ea"/>
                          <a:cs typeface="+mn-cs"/>
                        </a:rPr>
                        <a:t>for individuals</a:t>
                      </a:r>
                      <a:endParaRPr lang="sl-SI" sz="1050" dirty="0"/>
                    </a:p>
                  </a:txBody>
                  <a:tcPr/>
                </a:tc>
              </a:tr>
            </a:tbl>
          </a:graphicData>
        </a:graphic>
      </p:graphicFrame>
    </p:spTree>
    <p:extLst>
      <p:ext uri="{BB962C8B-B14F-4D97-AF65-F5344CB8AC3E}">
        <p14:creationId xmlns:p14="http://schemas.microsoft.com/office/powerpoint/2010/main" val="23467884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445460882"/>
              </p:ext>
            </p:extLst>
          </p:nvPr>
        </p:nvGraphicFramePr>
        <p:xfrm>
          <a:off x="698090" y="172401"/>
          <a:ext cx="10475686" cy="5812828"/>
        </p:xfrm>
        <a:graphic>
          <a:graphicData uri="http://schemas.openxmlformats.org/drawingml/2006/table">
            <a:tbl>
              <a:tblPr firstRow="1" bandRow="1">
                <a:tableStyleId>{5C22544A-7EE6-4342-B048-85BDC9FD1C3A}</a:tableStyleId>
              </a:tblPr>
              <a:tblGrid>
                <a:gridCol w="2120316"/>
                <a:gridCol w="2967175"/>
                <a:gridCol w="5388195"/>
              </a:tblGrid>
              <a:tr h="417534">
                <a:tc>
                  <a:txBody>
                    <a:bodyPr/>
                    <a:lstStyle/>
                    <a:p>
                      <a:endParaRPr lang="sl-SI" sz="1600" dirty="0"/>
                    </a:p>
                  </a:txBody>
                  <a:tcPr/>
                </a:tc>
                <a:tc>
                  <a:txBody>
                    <a:bodyPr/>
                    <a:lstStyle/>
                    <a:p>
                      <a:endParaRPr lang="sl-SI" sz="1400" dirty="0"/>
                    </a:p>
                  </a:txBody>
                  <a:tcPr/>
                </a:tc>
                <a:tc>
                  <a:txBody>
                    <a:bodyPr/>
                    <a:lstStyle/>
                    <a:p>
                      <a:endParaRPr lang="sl-SI" sz="1400" dirty="0"/>
                    </a:p>
                  </a:txBody>
                  <a:tcPr/>
                </a:tc>
              </a:tr>
              <a:tr h="640414">
                <a:tc>
                  <a:txBody>
                    <a:bodyPr/>
                    <a:lstStyle/>
                    <a:p>
                      <a:r>
                        <a:rPr lang="sl-SI" sz="1600" b="1" i="0" u="none" strike="noStrike" kern="1200" baseline="0" dirty="0" smtClean="0">
                          <a:solidFill>
                            <a:schemeClr val="dk1"/>
                          </a:solidFill>
                          <a:latin typeface="+mn-lt"/>
                          <a:ea typeface="+mn-ea"/>
                          <a:cs typeface="+mn-cs"/>
                        </a:rPr>
                        <a:t>Observer Errors</a:t>
                      </a:r>
                      <a:endParaRPr lang="sl-SI" sz="1600" b="1" dirty="0">
                        <a:latin typeface="+mn-lt"/>
                      </a:endParaRPr>
                    </a:p>
                  </a:txBody>
                  <a:tcPr/>
                </a:tc>
                <a:tc>
                  <a:txBody>
                    <a:bodyPr/>
                    <a:lstStyle/>
                    <a:p>
                      <a:r>
                        <a:rPr lang="sl-SI" sz="1400" b="0" i="0" u="none" strike="noStrike" kern="1200" baseline="0" dirty="0" smtClean="0">
                          <a:solidFill>
                            <a:schemeClr val="dk1"/>
                          </a:solidFill>
                          <a:latin typeface="+mn-lt"/>
                          <a:ea typeface="+mn-ea"/>
                          <a:cs typeface="+mn-cs"/>
                        </a:rPr>
                        <a:t>Insufficient Evidence</a:t>
                      </a:r>
                      <a:endParaRPr lang="sl-SI" sz="1050" b="0" i="0" dirty="0">
                        <a:latin typeface="+mn-lt"/>
                      </a:endParaRPr>
                    </a:p>
                  </a:txBody>
                  <a:tcPr/>
                </a:tc>
                <a:tc>
                  <a:txBody>
                    <a:bodyPr/>
                    <a:lstStyle/>
                    <a:p>
                      <a:r>
                        <a:rPr lang="en-US" sz="1200" b="0" i="0" u="none" strike="noStrike" kern="1200" baseline="0" dirty="0" smtClean="0">
                          <a:solidFill>
                            <a:schemeClr val="dk1"/>
                          </a:solidFill>
                          <a:latin typeface="+mn-lt"/>
                          <a:ea typeface="+mn-ea"/>
                          <a:cs typeface="+mn-cs"/>
                        </a:rPr>
                        <a:t>Was anything overlooked or omitted?</a:t>
                      </a:r>
                      <a:endParaRPr lang="sl-SI" sz="1000" dirty="0"/>
                    </a:p>
                  </a:txBody>
                  <a:tcPr/>
                </a:tc>
              </a:tr>
              <a:tr h="547007">
                <a:tc>
                  <a:txBody>
                    <a:bodyPr/>
                    <a:lstStyle/>
                    <a:p>
                      <a:r>
                        <a:rPr lang="sl-SI" sz="1600" b="1" i="0" u="none" strike="noStrike" kern="1200" baseline="0" dirty="0" smtClean="0">
                          <a:solidFill>
                            <a:schemeClr val="dk1"/>
                          </a:solidFill>
                          <a:latin typeface="+mn-lt"/>
                          <a:ea typeface="+mn-ea"/>
                          <a:cs typeface="+mn-cs"/>
                        </a:rPr>
                        <a:t>Omitting or Adding Facts</a:t>
                      </a:r>
                      <a:endParaRPr lang="sl-SI" sz="1600" b="1" dirty="0">
                        <a:latin typeface="+mn-lt"/>
                      </a:endParaRPr>
                    </a:p>
                  </a:txBody>
                  <a:tcPr/>
                </a:tc>
                <a:tc>
                  <a:txBody>
                    <a:bodyPr/>
                    <a:lstStyle/>
                    <a:p>
                      <a:r>
                        <a:rPr lang="en-US" sz="1400" b="0" i="0" u="none" strike="noStrike" kern="1200" baseline="0" dirty="0" smtClean="0">
                          <a:solidFill>
                            <a:schemeClr val="dk1"/>
                          </a:solidFill>
                          <a:latin typeface="+mn-lt"/>
                          <a:ea typeface="+mn-ea"/>
                          <a:cs typeface="+mn-cs"/>
                        </a:rPr>
                        <a:t>Omitting some of the facts</a:t>
                      </a:r>
                    </a:p>
                    <a:p>
                      <a:r>
                        <a:rPr lang="en-US" sz="1400" b="0" i="0" u="none" strike="noStrike" kern="1200" baseline="0" dirty="0" smtClean="0">
                          <a:solidFill>
                            <a:schemeClr val="dk1"/>
                          </a:solidFill>
                          <a:latin typeface="+mn-lt"/>
                          <a:ea typeface="+mn-ea"/>
                          <a:cs typeface="+mn-cs"/>
                        </a:rPr>
                        <a:t>R</a:t>
                      </a:r>
                      <a:r>
                        <a:rPr lang="sl-SI" sz="1400" b="0" i="0" u="none" strike="noStrike" kern="1200" baseline="0" dirty="0" smtClean="0">
                          <a:solidFill>
                            <a:schemeClr val="dk1"/>
                          </a:solidFill>
                          <a:latin typeface="+mn-lt"/>
                          <a:ea typeface="+mn-ea"/>
                          <a:cs typeface="+mn-cs"/>
                        </a:rPr>
                        <a:t>ecording things that</a:t>
                      </a:r>
                      <a:r>
                        <a:rPr lang="en-US" sz="1400" b="0" i="0" u="none" strike="noStrike" kern="1200" baseline="0" dirty="0" smtClean="0">
                          <a:solidFill>
                            <a:schemeClr val="dk1"/>
                          </a:solidFill>
                          <a:latin typeface="+mn-lt"/>
                          <a:ea typeface="+mn-ea"/>
                          <a:cs typeface="+mn-cs"/>
                        </a:rPr>
                        <a:t> </a:t>
                      </a:r>
                      <a:r>
                        <a:rPr lang="sl-SI" sz="1400" b="0" i="0" u="none" strike="noStrike" kern="1200" baseline="0" dirty="0" smtClean="0">
                          <a:solidFill>
                            <a:schemeClr val="dk1"/>
                          </a:solidFill>
                          <a:latin typeface="+mn-lt"/>
                          <a:ea typeface="+mn-ea"/>
                          <a:cs typeface="+mn-cs"/>
                        </a:rPr>
                        <a:t>did not happe</a:t>
                      </a:r>
                      <a:r>
                        <a:rPr lang="en-US" sz="1400" b="0" i="0" u="none" strike="noStrike" kern="1200" baseline="0" dirty="0" smtClean="0">
                          <a:solidFill>
                            <a:schemeClr val="dk1"/>
                          </a:solidFill>
                          <a:latin typeface="+mn-lt"/>
                          <a:ea typeface="+mn-ea"/>
                          <a:cs typeface="+mn-cs"/>
                        </a:rPr>
                        <a:t>n</a:t>
                      </a:r>
                    </a:p>
                    <a:p>
                      <a:r>
                        <a:rPr lang="en-US" sz="1400" b="0" i="0" u="none" strike="noStrike" kern="1200" baseline="0" dirty="0" smtClean="0">
                          <a:solidFill>
                            <a:schemeClr val="dk1"/>
                          </a:solidFill>
                          <a:latin typeface="+mn-lt"/>
                          <a:ea typeface="+mn-ea"/>
                          <a:cs typeface="+mn-cs"/>
                        </a:rPr>
                        <a:t>Recording things out of order</a:t>
                      </a:r>
                      <a:endParaRPr lang="sl-SI" sz="1400" b="0" i="0" dirty="0">
                        <a:latin typeface="+mn-lt"/>
                      </a:endParaRPr>
                    </a:p>
                  </a:txBody>
                  <a:tcPr/>
                </a:tc>
                <a:tc>
                  <a:txBody>
                    <a:bodyPr/>
                    <a:lstStyle/>
                    <a:p>
                      <a:r>
                        <a:rPr lang="sl-SI" sz="1200" b="0" i="0" u="none" strike="noStrike" kern="1200" baseline="0" dirty="0" smtClean="0">
                          <a:solidFill>
                            <a:schemeClr val="dk1"/>
                          </a:solidFill>
                          <a:latin typeface="+mn-lt"/>
                          <a:ea typeface="+mn-ea"/>
                          <a:cs typeface="+mn-cs"/>
                        </a:rPr>
                        <a:t>• Record only the facts.</a:t>
                      </a:r>
                    </a:p>
                    <a:p>
                      <a:r>
                        <a:rPr lang="en-US" sz="1200" b="0" i="0" u="none" strike="noStrike" kern="1200" baseline="0" dirty="0" smtClean="0">
                          <a:solidFill>
                            <a:schemeClr val="dk1"/>
                          </a:solidFill>
                          <a:latin typeface="+mn-lt"/>
                          <a:ea typeface="+mn-ea"/>
                          <a:cs typeface="+mn-cs"/>
                        </a:rPr>
                        <a:t>• Record every detail without omitting anything.</a:t>
                      </a:r>
                    </a:p>
                    <a:p>
                      <a:r>
                        <a:rPr lang="en-US" sz="1200" b="0" i="0" u="none" strike="noStrike" kern="1200" baseline="0" dirty="0" smtClean="0">
                          <a:solidFill>
                            <a:schemeClr val="dk1"/>
                          </a:solidFill>
                          <a:latin typeface="+mn-lt"/>
                          <a:ea typeface="+mn-ea"/>
                          <a:cs typeface="+mn-cs"/>
                        </a:rPr>
                        <a:t>• Do not interpret as you observe and record.</a:t>
                      </a:r>
                    </a:p>
                    <a:p>
                      <a:r>
                        <a:rPr lang="en-US" sz="1200" b="0" i="0" u="none" strike="noStrike" kern="1200" baseline="0" dirty="0" smtClean="0">
                          <a:solidFill>
                            <a:schemeClr val="dk1"/>
                          </a:solidFill>
                          <a:latin typeface="+mn-lt"/>
                          <a:ea typeface="+mn-ea"/>
                          <a:cs typeface="+mn-cs"/>
                        </a:rPr>
                        <a:t>• Use words that describe but do not judge or interpret.</a:t>
                      </a:r>
                    </a:p>
                    <a:p>
                      <a:r>
                        <a:rPr lang="en-US" sz="1200" b="0" i="0" u="none" strike="noStrike" kern="1200" baseline="0" dirty="0" smtClean="0">
                          <a:solidFill>
                            <a:schemeClr val="dk1"/>
                          </a:solidFill>
                          <a:latin typeface="+mn-lt"/>
                          <a:ea typeface="+mn-ea"/>
                          <a:cs typeface="+mn-cs"/>
                        </a:rPr>
                        <a:t>• Record the facts in the order that they occur.</a:t>
                      </a:r>
                      <a:endParaRPr lang="sl-SI" sz="1000" dirty="0"/>
                    </a:p>
                  </a:txBody>
                  <a:tcPr/>
                </a:tc>
              </a:tr>
              <a:tr h="547007">
                <a:tc>
                  <a:txBody>
                    <a:bodyPr/>
                    <a:lstStyle/>
                    <a:p>
                      <a:r>
                        <a:rPr lang="sl-SI" sz="1600" b="1" i="0" u="none" strike="noStrike" kern="1200" baseline="0" dirty="0" smtClean="0">
                          <a:solidFill>
                            <a:schemeClr val="dk1"/>
                          </a:solidFill>
                          <a:latin typeface="+mn-lt"/>
                          <a:ea typeface="+mn-ea"/>
                          <a:cs typeface="+mn-cs"/>
                        </a:rPr>
                        <a:t>Learning Center Logs</a:t>
                      </a:r>
                      <a:endParaRPr lang="sl-SI" sz="1600" b="1" dirty="0">
                        <a:latin typeface="+mn-lt"/>
                      </a:endParaRPr>
                    </a:p>
                  </a:txBody>
                  <a:tcPr/>
                </a:tc>
                <a:tc>
                  <a:txBody>
                    <a:bodyPr/>
                    <a:lstStyle/>
                    <a:p>
                      <a:r>
                        <a:rPr lang="en-US" sz="1400" b="0" i="0" u="none" strike="noStrike" kern="1200" baseline="0" dirty="0" smtClean="0">
                          <a:solidFill>
                            <a:schemeClr val="dk1"/>
                          </a:solidFill>
                          <a:latin typeface="+mn-lt"/>
                          <a:ea typeface="+mn-ea"/>
                          <a:cs typeface="+mn-cs"/>
                        </a:rPr>
                        <a:t>A small spiral notebook on the top of the room divider for each </a:t>
                      </a:r>
                      <a:r>
                        <a:rPr lang="sl-SI" sz="1400" b="0" i="0" u="none" strike="noStrike" kern="1200" baseline="0" dirty="0" smtClean="0">
                          <a:solidFill>
                            <a:schemeClr val="dk1"/>
                          </a:solidFill>
                          <a:latin typeface="+mn-lt"/>
                          <a:ea typeface="+mn-ea"/>
                          <a:cs typeface="+mn-cs"/>
                        </a:rPr>
                        <a:t>learning center</a:t>
                      </a:r>
                      <a:endParaRPr lang="sl-SI" sz="1050" b="0" i="0" dirty="0">
                        <a:latin typeface="+mn-lt"/>
                      </a:endParaRPr>
                    </a:p>
                  </a:txBody>
                  <a:tcPr/>
                </a:tc>
                <a:tc>
                  <a:txBody>
                    <a:bodyPr/>
                    <a:lstStyle/>
                    <a:p>
                      <a:r>
                        <a:rPr lang="en-US" sz="1200" b="0" i="0" u="none" strike="noStrike" kern="1200" baseline="0" dirty="0" smtClean="0">
                          <a:solidFill>
                            <a:schemeClr val="dk1"/>
                          </a:solidFill>
                          <a:latin typeface="+mn-lt"/>
                          <a:ea typeface="+mn-ea"/>
                          <a:cs typeface="+mn-cs"/>
                        </a:rPr>
                        <a:t>Teacher can piece together a record for more than one child’s entire day of activities as seen by several different observers.</a:t>
                      </a:r>
                      <a:endParaRPr lang="sl-SI" sz="1000" dirty="0"/>
                    </a:p>
                  </a:txBody>
                  <a:tcPr/>
                </a:tc>
              </a:tr>
              <a:tr h="547007">
                <a:tc>
                  <a:txBody>
                    <a:bodyPr/>
                    <a:lstStyle/>
                    <a:p>
                      <a:r>
                        <a:rPr lang="sl-SI" sz="1600" b="1" i="0" u="none" strike="noStrike" kern="1200" baseline="0" dirty="0" smtClean="0">
                          <a:solidFill>
                            <a:schemeClr val="dk1"/>
                          </a:solidFill>
                          <a:latin typeface="+mn-lt"/>
                          <a:ea typeface="+mn-ea"/>
                          <a:cs typeface="+mn-cs"/>
                        </a:rPr>
                        <a:t>Event Sampling</a:t>
                      </a:r>
                      <a:endParaRPr lang="sl-SI" sz="1600" b="1" dirty="0">
                        <a:latin typeface="+mn-lt"/>
                      </a:endParaRPr>
                    </a:p>
                  </a:txBody>
                  <a:tcPr/>
                </a:tc>
                <a:tc>
                  <a:txBody>
                    <a:bodyPr/>
                    <a:lstStyle/>
                    <a:p>
                      <a:r>
                        <a:rPr lang="sl-SI" sz="1400" b="0" i="0" u="none" strike="noStrike" kern="1200" baseline="0" dirty="0" smtClean="0">
                          <a:solidFill>
                            <a:schemeClr val="dk1"/>
                          </a:solidFill>
                          <a:latin typeface="+mn-lt"/>
                          <a:ea typeface="+mn-ea"/>
                          <a:cs typeface="+mn-cs"/>
                        </a:rPr>
                        <a:t>A brief narrative of</a:t>
                      </a:r>
                      <a:r>
                        <a:rPr lang="en-US" sz="1400" b="0" i="0" u="none" strike="noStrike" kern="1200" baseline="0" dirty="0" smtClean="0">
                          <a:solidFill>
                            <a:schemeClr val="dk1"/>
                          </a:solidFill>
                          <a:latin typeface="+mn-lt"/>
                          <a:ea typeface="+mn-ea"/>
                          <a:cs typeface="+mn-cs"/>
                        </a:rPr>
                        <a:t> </a:t>
                      </a:r>
                      <a:r>
                        <a:rPr lang="sl-SI" sz="1400" b="0" i="0" u="none" strike="noStrike" kern="1200" baseline="0" dirty="0" smtClean="0">
                          <a:solidFill>
                            <a:schemeClr val="dk1"/>
                          </a:solidFill>
                          <a:latin typeface="+mn-lt"/>
                          <a:ea typeface="+mn-ea"/>
                          <a:cs typeface="+mn-cs"/>
                        </a:rPr>
                        <a:t>conditions preceding and</a:t>
                      </a:r>
                      <a:r>
                        <a:rPr lang="en-US" sz="1400" b="0" i="0" u="none" strike="noStrike" kern="1200" baseline="0" dirty="0" smtClean="0">
                          <a:solidFill>
                            <a:schemeClr val="dk1"/>
                          </a:solidFill>
                          <a:latin typeface="+mn-lt"/>
                          <a:ea typeface="+mn-ea"/>
                          <a:cs typeface="+mn-cs"/>
                        </a:rPr>
                        <a:t> </a:t>
                      </a:r>
                      <a:r>
                        <a:rPr lang="sl-SI" sz="1400" b="0" i="0" u="none" strike="noStrike" kern="1200" baseline="0" dirty="0" smtClean="0">
                          <a:solidFill>
                            <a:schemeClr val="dk1"/>
                          </a:solidFill>
                          <a:latin typeface="+mn-lt"/>
                          <a:ea typeface="+mn-ea"/>
                          <a:cs typeface="+mn-cs"/>
                        </a:rPr>
                        <a:t>following specified</a:t>
                      </a:r>
                      <a:r>
                        <a:rPr lang="en-US" sz="1400" b="0" i="0" u="none" strike="noStrike" kern="1200" baseline="0" dirty="0" smtClean="0">
                          <a:solidFill>
                            <a:schemeClr val="dk1"/>
                          </a:solidFill>
                          <a:latin typeface="+mn-lt"/>
                          <a:ea typeface="+mn-ea"/>
                          <a:cs typeface="+mn-cs"/>
                        </a:rPr>
                        <a:t> </a:t>
                      </a:r>
                      <a:r>
                        <a:rPr lang="sl-SI" sz="1400" b="0" i="0" u="none" strike="noStrike" kern="1200" baseline="0" dirty="0" smtClean="0">
                          <a:solidFill>
                            <a:schemeClr val="dk1"/>
                          </a:solidFill>
                          <a:latin typeface="+mn-lt"/>
                          <a:ea typeface="+mn-ea"/>
                          <a:cs typeface="+mn-cs"/>
                        </a:rPr>
                        <a:t>behavior, recorded </a:t>
                      </a:r>
                      <a:r>
                        <a:rPr lang="sl-SI" sz="1400" b="0" i="1" u="none" strike="noStrike" kern="1200" baseline="0" dirty="0" smtClean="0">
                          <a:solidFill>
                            <a:schemeClr val="dk1"/>
                          </a:solidFill>
                          <a:latin typeface="+mn-lt"/>
                          <a:ea typeface="+mn-ea"/>
                          <a:cs typeface="+mn-cs"/>
                        </a:rPr>
                        <a:t>while</a:t>
                      </a:r>
                    </a:p>
                    <a:p>
                      <a:r>
                        <a:rPr lang="sl-SI" sz="1400" b="0" i="1" u="none" strike="noStrike" kern="1200" baseline="0" dirty="0" smtClean="0">
                          <a:solidFill>
                            <a:schemeClr val="dk1"/>
                          </a:solidFill>
                          <a:latin typeface="+mn-lt"/>
                          <a:ea typeface="+mn-ea"/>
                          <a:cs typeface="+mn-cs"/>
                        </a:rPr>
                        <a:t>behavior is occurring</a:t>
                      </a:r>
                      <a:endParaRPr lang="sl-SI" sz="1400" b="0" i="0" dirty="0">
                        <a:latin typeface="+mn-lt"/>
                      </a:endParaRPr>
                    </a:p>
                  </a:txBody>
                  <a:tcPr/>
                </a:tc>
                <a:tc>
                  <a:txBody>
                    <a:bodyPr/>
                    <a:lstStyle/>
                    <a:p>
                      <a:r>
                        <a:rPr lang="en-US" sz="1200" b="0" i="0" u="none" strike="noStrike" kern="1200" baseline="0" dirty="0" smtClean="0">
                          <a:solidFill>
                            <a:schemeClr val="dk1"/>
                          </a:solidFill>
                          <a:latin typeface="+mn-lt"/>
                          <a:ea typeface="+mn-ea"/>
                          <a:cs typeface="+mn-cs"/>
                        </a:rPr>
                        <a:t>+</a:t>
                      </a:r>
                    </a:p>
                    <a:p>
                      <a:r>
                        <a:rPr lang="en-US" sz="1200" b="0" i="0" u="none" strike="noStrike" kern="1200" baseline="0" dirty="0" smtClean="0">
                          <a:solidFill>
                            <a:schemeClr val="dk1"/>
                          </a:solidFill>
                          <a:latin typeface="+mn-lt"/>
                          <a:ea typeface="+mn-ea"/>
                          <a:cs typeface="+mn-cs"/>
                        </a:rPr>
                        <a:t>It keeps the event or behavior intact, making analysis easier.</a:t>
                      </a:r>
                    </a:p>
                    <a:p>
                      <a:r>
                        <a:rPr lang="en-US" sz="1200" b="0" i="0" u="none" strike="noStrike" kern="1200" baseline="0" dirty="0" smtClean="0">
                          <a:solidFill>
                            <a:schemeClr val="dk1"/>
                          </a:solidFill>
                          <a:latin typeface="+mn-lt"/>
                          <a:ea typeface="+mn-ea"/>
                          <a:cs typeface="+mn-cs"/>
                        </a:rPr>
                        <a:t>2. It is more objective than some methods because the behavior has been defined</a:t>
                      </a:r>
                    </a:p>
                    <a:p>
                      <a:r>
                        <a:rPr lang="sl-SI" sz="1200" b="0" i="0" u="none" strike="noStrike" kern="1200" baseline="0" dirty="0" smtClean="0">
                          <a:solidFill>
                            <a:schemeClr val="dk1"/>
                          </a:solidFill>
                          <a:latin typeface="+mn-lt"/>
                          <a:ea typeface="+mn-ea"/>
                          <a:cs typeface="+mn-cs"/>
                        </a:rPr>
                        <a:t>ahead of time.</a:t>
                      </a:r>
                    </a:p>
                    <a:p>
                      <a:r>
                        <a:rPr lang="en-US" sz="1200" b="0" i="0" u="none" strike="noStrike" kern="1200" baseline="0" dirty="0" smtClean="0">
                          <a:solidFill>
                            <a:schemeClr val="dk1"/>
                          </a:solidFill>
                          <a:latin typeface="+mn-lt"/>
                          <a:ea typeface="+mn-ea"/>
                          <a:cs typeface="+mn-cs"/>
                        </a:rPr>
                        <a:t>3. It is especially helpful in examining infrequent or rarely occurring behaviors.</a:t>
                      </a:r>
                    </a:p>
                    <a:p>
                      <a:r>
                        <a:rPr lang="en-US" sz="1200" b="0" i="0" u="none" strike="noStrike" kern="1200" baseline="0" dirty="0" smtClean="0">
                          <a:solidFill>
                            <a:schemeClr val="dk1"/>
                          </a:solidFill>
                          <a:latin typeface="+mn-lt"/>
                          <a:ea typeface="+mn-ea"/>
                          <a:cs typeface="+mn-cs"/>
                        </a:rPr>
                        <a:t>-</a:t>
                      </a:r>
                    </a:p>
                    <a:p>
                      <a:r>
                        <a:rPr lang="en-US" sz="1200" b="0" i="0" u="none" strike="noStrike" kern="1200" baseline="0" dirty="0" smtClean="0">
                          <a:solidFill>
                            <a:schemeClr val="dk1"/>
                          </a:solidFill>
                          <a:latin typeface="+mn-lt"/>
                          <a:ea typeface="+mn-ea"/>
                          <a:cs typeface="+mn-cs"/>
                        </a:rPr>
                        <a:t>It takes the event out of context and thus may minimize other phenomena that</a:t>
                      </a:r>
                    </a:p>
                    <a:p>
                      <a:r>
                        <a:rPr lang="en-US" sz="1200" b="0" i="0" u="none" strike="noStrike" kern="1200" baseline="0" dirty="0" smtClean="0">
                          <a:solidFill>
                            <a:schemeClr val="dk1"/>
                          </a:solidFill>
                          <a:latin typeface="+mn-lt"/>
                          <a:ea typeface="+mn-ea"/>
                          <a:cs typeface="+mn-cs"/>
                        </a:rPr>
                        <a:t>are important to the interpretation.</a:t>
                      </a:r>
                    </a:p>
                    <a:p>
                      <a:r>
                        <a:rPr lang="en-US" sz="1200" b="0" i="0" u="none" strike="noStrike" kern="1200" baseline="0" dirty="0" smtClean="0">
                          <a:solidFill>
                            <a:schemeClr val="dk1"/>
                          </a:solidFill>
                          <a:latin typeface="+mn-lt"/>
                          <a:ea typeface="+mn-ea"/>
                          <a:cs typeface="+mn-cs"/>
                        </a:rPr>
                        <a:t>2. It is a closed method that looks only for specified behavior and ignores other</a:t>
                      </a:r>
                    </a:p>
                    <a:p>
                      <a:r>
                        <a:rPr lang="sl-SI" sz="1200" b="0" i="0" u="none" strike="noStrike" kern="1200" baseline="0" dirty="0" smtClean="0">
                          <a:solidFill>
                            <a:schemeClr val="dk1"/>
                          </a:solidFill>
                          <a:latin typeface="+mn-lt"/>
                          <a:ea typeface="+mn-ea"/>
                          <a:cs typeface="+mn-cs"/>
                        </a:rPr>
                        <a:t>important behavior.</a:t>
                      </a:r>
                    </a:p>
                    <a:p>
                      <a:r>
                        <a:rPr lang="en-US" sz="1200" b="0" i="0" u="none" strike="noStrike" kern="1200" baseline="0" dirty="0" smtClean="0">
                          <a:solidFill>
                            <a:schemeClr val="dk1"/>
                          </a:solidFill>
                          <a:latin typeface="+mn-lt"/>
                          <a:ea typeface="+mn-ea"/>
                          <a:cs typeface="+mn-cs"/>
                        </a:rPr>
                        <a:t>3. It misses the richness of detail that anecdotes, specimen records, or running</a:t>
                      </a:r>
                    </a:p>
                    <a:p>
                      <a:r>
                        <a:rPr lang="sl-SI" sz="1200" b="0" i="0" u="none" strike="noStrike" kern="1200" baseline="0" dirty="0" smtClean="0">
                          <a:solidFill>
                            <a:schemeClr val="dk1"/>
                          </a:solidFill>
                          <a:latin typeface="+mn-lt"/>
                          <a:ea typeface="+mn-ea"/>
                          <a:cs typeface="+mn-cs"/>
                        </a:rPr>
                        <a:t>records provide.</a:t>
                      </a:r>
                      <a:endParaRPr lang="sl-SI" sz="1000" dirty="0"/>
                    </a:p>
                  </a:txBody>
                  <a:tcPr/>
                </a:tc>
              </a:tr>
              <a:tr h="547007">
                <a:tc>
                  <a:txBody>
                    <a:bodyPr/>
                    <a:lstStyle/>
                    <a:p>
                      <a:r>
                        <a:rPr lang="sl-SI" sz="1600" b="1" i="0" u="none" strike="noStrike" kern="1200" baseline="0" dirty="0" smtClean="0">
                          <a:solidFill>
                            <a:schemeClr val="dk1"/>
                          </a:solidFill>
                          <a:latin typeface="+mn-lt"/>
                          <a:ea typeface="+mn-ea"/>
                          <a:cs typeface="+mn-cs"/>
                        </a:rPr>
                        <a:t>Rating Scales</a:t>
                      </a:r>
                      <a:endParaRPr lang="sl-SI" sz="1600" b="1" dirty="0">
                        <a:latin typeface="+mn-lt"/>
                      </a:endParaRPr>
                    </a:p>
                  </a:txBody>
                  <a:tcPr/>
                </a:tc>
                <a:tc>
                  <a:txBody>
                    <a:bodyPr/>
                    <a:lstStyle/>
                    <a:p>
                      <a:r>
                        <a:rPr lang="en-US" sz="1400" b="0" i="0" u="none" strike="noStrike" kern="1200" baseline="0" dirty="0" smtClean="0">
                          <a:solidFill>
                            <a:schemeClr val="dk1"/>
                          </a:solidFill>
                          <a:latin typeface="+mn-lt"/>
                          <a:ea typeface="+mn-ea"/>
                          <a:cs typeface="+mn-cs"/>
                        </a:rPr>
                        <a:t>A scale of traits or </a:t>
                      </a:r>
                      <a:r>
                        <a:rPr lang="sl-SI" sz="1400" b="0" i="0" u="none" strike="noStrike" kern="1200" baseline="0" dirty="0" smtClean="0">
                          <a:solidFill>
                            <a:schemeClr val="dk1"/>
                          </a:solidFill>
                          <a:latin typeface="+mn-lt"/>
                          <a:ea typeface="+mn-ea"/>
                          <a:cs typeface="+mn-cs"/>
                        </a:rPr>
                        <a:t>behaviors with</a:t>
                      </a:r>
                      <a:r>
                        <a:rPr lang="en-US" sz="1400" b="0" i="0" u="none" strike="noStrike" kern="1200" baseline="0" dirty="0" smtClean="0">
                          <a:solidFill>
                            <a:schemeClr val="dk1"/>
                          </a:solidFill>
                          <a:latin typeface="+mn-lt"/>
                          <a:ea typeface="+mn-ea"/>
                          <a:cs typeface="+mn-cs"/>
                        </a:rPr>
                        <a:t> c</a:t>
                      </a:r>
                      <a:r>
                        <a:rPr lang="sl-SI" sz="1400" b="0" i="0" u="none" strike="noStrike" kern="1200" baseline="0" dirty="0" smtClean="0">
                          <a:solidFill>
                            <a:schemeClr val="dk1"/>
                          </a:solidFill>
                          <a:latin typeface="+mn-lt"/>
                          <a:ea typeface="+mn-ea"/>
                          <a:cs typeface="+mn-cs"/>
                        </a:rPr>
                        <a:t>heckmarks, recorded</a:t>
                      </a:r>
                      <a:r>
                        <a:rPr lang="en-US" sz="1400" b="0" i="0" u="none" strike="noStrike" kern="1200" baseline="0" dirty="0" smtClean="0">
                          <a:solidFill>
                            <a:schemeClr val="dk1"/>
                          </a:solidFill>
                          <a:latin typeface="+mn-lt"/>
                          <a:ea typeface="+mn-ea"/>
                          <a:cs typeface="+mn-cs"/>
                        </a:rPr>
                        <a:t> </a:t>
                      </a:r>
                      <a:r>
                        <a:rPr lang="sl-SI" sz="1400" b="0" i="1" u="none" strike="noStrike" kern="1200" baseline="0" dirty="0" smtClean="0">
                          <a:solidFill>
                            <a:schemeClr val="dk1"/>
                          </a:solidFill>
                          <a:latin typeface="+mn-lt"/>
                          <a:ea typeface="+mn-ea"/>
                          <a:cs typeface="+mn-cs"/>
                        </a:rPr>
                        <a:t>before, during, and after</a:t>
                      </a:r>
                      <a:r>
                        <a:rPr lang="en-US" sz="1400" b="0" i="1" u="none" strike="noStrike" kern="1200" baseline="0" dirty="0" smtClean="0">
                          <a:solidFill>
                            <a:schemeClr val="dk1"/>
                          </a:solidFill>
                          <a:latin typeface="+mn-lt"/>
                          <a:ea typeface="+mn-ea"/>
                          <a:cs typeface="+mn-cs"/>
                        </a:rPr>
                        <a:t> </a:t>
                      </a:r>
                      <a:r>
                        <a:rPr lang="sl-SI" sz="1400" b="0" i="1" u="none" strike="noStrike" kern="1200" baseline="0" dirty="0" smtClean="0">
                          <a:solidFill>
                            <a:schemeClr val="dk1"/>
                          </a:solidFill>
                          <a:latin typeface="+mn-lt"/>
                          <a:ea typeface="+mn-ea"/>
                          <a:cs typeface="+mn-cs"/>
                        </a:rPr>
                        <a:t>behavior occurs</a:t>
                      </a:r>
                      <a:r>
                        <a:rPr lang="en-US" sz="1400" b="0" i="1" u="none" strike="noStrike" kern="1200" baseline="0" dirty="0" smtClean="0">
                          <a:solidFill>
                            <a:schemeClr val="dk1"/>
                          </a:solidFill>
                          <a:latin typeface="+mn-lt"/>
                          <a:ea typeface="+mn-ea"/>
                          <a:cs typeface="+mn-cs"/>
                        </a:rPr>
                        <a:t>.</a:t>
                      </a:r>
                      <a:endParaRPr lang="sl-SI" sz="1400" b="0" i="0" dirty="0">
                        <a:latin typeface="+mn-lt"/>
                      </a:endParaRPr>
                    </a:p>
                  </a:txBody>
                  <a:tcPr/>
                </a:tc>
                <a:tc>
                  <a:txBody>
                    <a:bodyPr/>
                    <a:lstStyle/>
                    <a:p>
                      <a:endParaRPr lang="sl-SI" sz="1200" dirty="0"/>
                    </a:p>
                  </a:txBody>
                  <a:tcPr/>
                </a:tc>
              </a:tr>
            </a:tbl>
          </a:graphicData>
        </a:graphic>
      </p:graphicFrame>
    </p:spTree>
    <p:extLst>
      <p:ext uri="{BB962C8B-B14F-4D97-AF65-F5344CB8AC3E}">
        <p14:creationId xmlns:p14="http://schemas.microsoft.com/office/powerpoint/2010/main" val="32201445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31106725"/>
              </p:ext>
            </p:extLst>
          </p:nvPr>
        </p:nvGraphicFramePr>
        <p:xfrm>
          <a:off x="956187" y="321290"/>
          <a:ext cx="10475686" cy="5698127"/>
        </p:xfrm>
        <a:graphic>
          <a:graphicData uri="http://schemas.openxmlformats.org/drawingml/2006/table">
            <a:tbl>
              <a:tblPr firstRow="1" bandRow="1">
                <a:tableStyleId>{5C22544A-7EE6-4342-B048-85BDC9FD1C3A}</a:tableStyleId>
              </a:tblPr>
              <a:tblGrid>
                <a:gridCol w="2120316"/>
                <a:gridCol w="2967175"/>
                <a:gridCol w="5388195"/>
              </a:tblGrid>
              <a:tr h="547007">
                <a:tc>
                  <a:txBody>
                    <a:bodyPr/>
                    <a:lstStyle/>
                    <a:p>
                      <a:endParaRPr lang="sl-SI" sz="1600" b="1" dirty="0"/>
                    </a:p>
                  </a:txBody>
                  <a:tcPr/>
                </a:tc>
                <a:tc>
                  <a:txBody>
                    <a:bodyPr/>
                    <a:lstStyle/>
                    <a:p>
                      <a:endParaRPr lang="sl-SI" sz="1400" dirty="0"/>
                    </a:p>
                  </a:txBody>
                  <a:tcPr/>
                </a:tc>
                <a:tc>
                  <a:txBody>
                    <a:bodyPr/>
                    <a:lstStyle/>
                    <a:p>
                      <a:endParaRPr lang="sl-SI" sz="1400" dirty="0"/>
                    </a:p>
                  </a:txBody>
                  <a:tcPr/>
                </a:tc>
              </a:tr>
              <a:tr h="547007">
                <a:tc>
                  <a:txBody>
                    <a:bodyPr/>
                    <a:lstStyle/>
                    <a:p>
                      <a:r>
                        <a:rPr lang="sl-SI" sz="1600" b="1" i="0" u="none" strike="noStrike" kern="1200" baseline="0" dirty="0" smtClean="0">
                          <a:solidFill>
                            <a:schemeClr val="dk1"/>
                          </a:solidFill>
                          <a:latin typeface="+mn-lt"/>
                          <a:ea typeface="+mn-ea"/>
                          <a:cs typeface="+mn-cs"/>
                        </a:rPr>
                        <a:t>Checklists</a:t>
                      </a:r>
                      <a:endParaRPr lang="sl-SI" sz="1600" b="1" dirty="0">
                        <a:latin typeface="+mn-lt"/>
                      </a:endParaRPr>
                    </a:p>
                  </a:txBody>
                  <a:tcPr/>
                </a:tc>
                <a:tc>
                  <a:txBody>
                    <a:bodyPr/>
                    <a:lstStyle/>
                    <a:p>
                      <a:r>
                        <a:rPr lang="en-US" sz="1400" b="0" i="0" u="none" strike="noStrike" kern="1200" baseline="0" dirty="0" smtClean="0">
                          <a:solidFill>
                            <a:schemeClr val="dk1"/>
                          </a:solidFill>
                          <a:latin typeface="+mn-lt"/>
                          <a:ea typeface="+mn-ea"/>
                          <a:cs typeface="+mn-cs"/>
                        </a:rPr>
                        <a:t>A list of behaviors with</a:t>
                      </a:r>
                    </a:p>
                    <a:p>
                      <a:r>
                        <a:rPr lang="sl-SI" sz="1400" b="0" i="0" u="none" strike="noStrike" kern="1200" baseline="0" dirty="0" smtClean="0">
                          <a:solidFill>
                            <a:schemeClr val="dk1"/>
                          </a:solidFill>
                          <a:latin typeface="+mn-lt"/>
                          <a:ea typeface="+mn-ea"/>
                          <a:cs typeface="+mn-cs"/>
                        </a:rPr>
                        <a:t>checkmarks, recorded</a:t>
                      </a:r>
                    </a:p>
                    <a:p>
                      <a:r>
                        <a:rPr lang="sl-SI" sz="1400" b="0" i="1" u="none" strike="noStrike" kern="1200" baseline="0" dirty="0" smtClean="0">
                          <a:solidFill>
                            <a:schemeClr val="dk1"/>
                          </a:solidFill>
                          <a:latin typeface="+mn-lt"/>
                          <a:ea typeface="+mn-ea"/>
                          <a:cs typeface="+mn-cs"/>
                        </a:rPr>
                        <a:t>before, during, and after</a:t>
                      </a:r>
                    </a:p>
                    <a:p>
                      <a:r>
                        <a:rPr lang="sl-SI" sz="1400" b="0" i="1" u="none" strike="noStrike" kern="1200" baseline="0" dirty="0" smtClean="0">
                          <a:solidFill>
                            <a:schemeClr val="dk1"/>
                          </a:solidFill>
                          <a:latin typeface="+mn-lt"/>
                          <a:ea typeface="+mn-ea"/>
                          <a:cs typeface="+mn-cs"/>
                        </a:rPr>
                        <a:t>behavior occurs</a:t>
                      </a:r>
                      <a:endParaRPr lang="sl-SI" sz="1400" b="1" dirty="0">
                        <a:latin typeface="+mn-lt"/>
                      </a:endParaRPr>
                    </a:p>
                  </a:txBody>
                  <a:tcPr/>
                </a:tc>
                <a:tc>
                  <a:txBody>
                    <a:bodyPr/>
                    <a:lstStyle/>
                    <a:p>
                      <a:r>
                        <a:rPr lang="en-US" sz="1200" b="0" i="0" u="none" strike="noStrike" kern="1200" baseline="0" dirty="0" smtClean="0">
                          <a:solidFill>
                            <a:schemeClr val="dk1"/>
                          </a:solidFill>
                          <a:latin typeface="+mn-lt"/>
                          <a:ea typeface="+mn-ea"/>
                          <a:cs typeface="+mn-cs"/>
                        </a:rPr>
                        <a:t>+</a:t>
                      </a:r>
                    </a:p>
                    <a:p>
                      <a:r>
                        <a:rPr lang="sl-SI" sz="1200" b="0" i="0" u="none" strike="noStrike" kern="1200" baseline="0" dirty="0" smtClean="0">
                          <a:solidFill>
                            <a:schemeClr val="dk1"/>
                          </a:solidFill>
                          <a:latin typeface="+mn-lt"/>
                          <a:ea typeface="+mn-ea"/>
                          <a:cs typeface="+mn-cs"/>
                        </a:rPr>
                        <a:t>Efficient for observing</a:t>
                      </a:r>
                    </a:p>
                    <a:p>
                      <a:r>
                        <a:rPr lang="en-US" sz="1200" b="0" i="0" u="none" strike="noStrike" kern="1200" baseline="0" dirty="0" smtClean="0">
                          <a:solidFill>
                            <a:schemeClr val="dk1"/>
                          </a:solidFill>
                          <a:latin typeface="+mn-lt"/>
                          <a:ea typeface="+mn-ea"/>
                          <a:cs typeface="+mn-cs"/>
                        </a:rPr>
                        <a:t>more than one child at a</a:t>
                      </a:r>
                    </a:p>
                    <a:p>
                      <a:r>
                        <a:rPr lang="sl-SI" sz="1200" b="0" i="0" u="none" strike="noStrike" kern="1200" baseline="0" dirty="0" smtClean="0">
                          <a:solidFill>
                            <a:schemeClr val="dk1"/>
                          </a:solidFill>
                          <a:latin typeface="+mn-lt"/>
                          <a:ea typeface="+mn-ea"/>
                          <a:cs typeface="+mn-cs"/>
                        </a:rPr>
                        <a:t>time for many behaviors;</a:t>
                      </a:r>
                    </a:p>
                    <a:p>
                      <a:r>
                        <a:rPr lang="sl-SI" sz="1200" b="0" i="0" u="none" strike="noStrike" kern="1200" baseline="0" dirty="0" smtClean="0">
                          <a:solidFill>
                            <a:schemeClr val="dk1"/>
                          </a:solidFill>
                          <a:latin typeface="+mn-lt"/>
                          <a:ea typeface="+mn-ea"/>
                          <a:cs typeface="+mn-cs"/>
                        </a:rPr>
                        <a:t>useful for an individual</a:t>
                      </a:r>
                    </a:p>
                    <a:p>
                      <a:r>
                        <a:rPr lang="en-US" sz="1200" b="0" i="0" u="none" strike="noStrike" kern="1200" baseline="0" dirty="0" smtClean="0">
                          <a:solidFill>
                            <a:schemeClr val="dk1"/>
                          </a:solidFill>
                          <a:latin typeface="+mn-lt"/>
                          <a:ea typeface="+mn-ea"/>
                          <a:cs typeface="+mn-cs"/>
                        </a:rPr>
                        <a:t>during a period of time; a</a:t>
                      </a:r>
                    </a:p>
                    <a:p>
                      <a:r>
                        <a:rPr lang="sl-SI" sz="1200" b="0" i="0" u="none" strike="noStrike" kern="1200" baseline="0" dirty="0" smtClean="0">
                          <a:solidFill>
                            <a:schemeClr val="dk1"/>
                          </a:solidFill>
                          <a:latin typeface="+mn-lt"/>
                          <a:ea typeface="+mn-ea"/>
                          <a:cs typeface="+mn-cs"/>
                        </a:rPr>
                        <a:t>good survey or inventory</a:t>
                      </a:r>
                    </a:p>
                    <a:p>
                      <a:r>
                        <a:rPr lang="sl-SI" sz="1200" b="0" i="0" u="none" strike="noStrike" kern="1200" baseline="0" dirty="0" smtClean="0">
                          <a:solidFill>
                            <a:schemeClr val="dk1"/>
                          </a:solidFill>
                          <a:latin typeface="+mn-lt"/>
                          <a:ea typeface="+mn-ea"/>
                          <a:cs typeface="+mn-cs"/>
                        </a:rPr>
                        <a:t>tool; useful for several</a:t>
                      </a:r>
                    </a:p>
                    <a:p>
                      <a:r>
                        <a:rPr lang="sl-SI" sz="1200" b="0" i="0" u="none" strike="noStrike" kern="1200" baseline="0" dirty="0" smtClean="0">
                          <a:solidFill>
                            <a:schemeClr val="dk1"/>
                          </a:solidFill>
                          <a:latin typeface="+mn-lt"/>
                          <a:ea typeface="+mn-ea"/>
                          <a:cs typeface="+mn-cs"/>
                        </a:rPr>
                        <a:t>observers at once; no</a:t>
                      </a:r>
                    </a:p>
                    <a:p>
                      <a:r>
                        <a:rPr lang="sl-SI" sz="1200" b="0" i="0" u="none" strike="noStrike" kern="1200" baseline="0" dirty="0" smtClean="0">
                          <a:solidFill>
                            <a:schemeClr val="dk1"/>
                          </a:solidFill>
                          <a:latin typeface="+mn-lt"/>
                          <a:ea typeface="+mn-ea"/>
                          <a:cs typeface="+mn-cs"/>
                        </a:rPr>
                        <a:t>special training needed</a:t>
                      </a:r>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a:t>
                      </a:r>
                    </a:p>
                    <a:p>
                      <a:r>
                        <a:rPr lang="sl-SI" sz="1200" b="0" i="0" u="none" strike="noStrike" kern="1200" baseline="0" dirty="0" smtClean="0">
                          <a:solidFill>
                            <a:schemeClr val="dk1"/>
                          </a:solidFill>
                          <a:latin typeface="+mn-lt"/>
                          <a:ea typeface="+mn-ea"/>
                          <a:cs typeface="+mn-cs"/>
                        </a:rPr>
                        <a:t>Closed; limited to</a:t>
                      </a:r>
                    </a:p>
                    <a:p>
                      <a:r>
                        <a:rPr lang="sl-SI" sz="1200" b="0" i="0" u="none" strike="noStrike" kern="1200" baseline="0" dirty="0" smtClean="0">
                          <a:solidFill>
                            <a:schemeClr val="dk1"/>
                          </a:solidFill>
                          <a:latin typeface="+mn-lt"/>
                          <a:ea typeface="+mn-ea"/>
                          <a:cs typeface="+mn-cs"/>
                        </a:rPr>
                        <a:t>specified behaviors;</a:t>
                      </a:r>
                    </a:p>
                    <a:p>
                      <a:r>
                        <a:rPr lang="sl-SI" sz="1200" b="0" i="0" u="none" strike="noStrike" kern="1200" baseline="0" dirty="0" smtClean="0">
                          <a:solidFill>
                            <a:schemeClr val="dk1"/>
                          </a:solidFill>
                          <a:latin typeface="+mn-lt"/>
                          <a:ea typeface="+mn-ea"/>
                          <a:cs typeface="+mn-cs"/>
                        </a:rPr>
                        <a:t>no information on</a:t>
                      </a:r>
                    </a:p>
                    <a:p>
                      <a:r>
                        <a:rPr lang="sl-SI" sz="1200" b="0" i="0" u="none" strike="noStrike" kern="1200" baseline="0" dirty="0" smtClean="0">
                          <a:solidFill>
                            <a:schemeClr val="dk1"/>
                          </a:solidFill>
                          <a:latin typeface="+mn-lt"/>
                          <a:ea typeface="+mn-ea"/>
                          <a:cs typeface="+mn-cs"/>
                        </a:rPr>
                        <a:t>quality of behavior</a:t>
                      </a:r>
                      <a:endParaRPr lang="sl-SI" sz="1200" dirty="0"/>
                    </a:p>
                  </a:txBody>
                  <a:tcPr/>
                </a:tc>
              </a:tr>
              <a:tr h="547007">
                <a:tc>
                  <a:txBody>
                    <a:bodyPr/>
                    <a:lstStyle/>
                    <a:p>
                      <a:r>
                        <a:rPr lang="sl-SI" altLang="zh-TW" sz="1600" b="1" dirty="0" smtClean="0">
                          <a:solidFill>
                            <a:srgbClr val="000000"/>
                          </a:solidFill>
                          <a:latin typeface="+mn-lt"/>
                          <a:ea typeface="PMingLiU" panose="02020500000000000000" pitchFamily="18" charset="-120"/>
                        </a:rPr>
                        <a:t>Time </a:t>
                      </a:r>
                      <a:r>
                        <a:rPr lang="sl-SI" altLang="zh-HK" sz="1600" b="1" dirty="0" smtClean="0">
                          <a:solidFill>
                            <a:srgbClr val="000000"/>
                          </a:solidFill>
                          <a:latin typeface="+mn-lt"/>
                          <a:ea typeface="PMingLiU" panose="02020500000000000000" pitchFamily="18" charset="-120"/>
                        </a:rPr>
                        <a:t>Sampling observations</a:t>
                      </a:r>
                      <a:endParaRPr lang="sl-SI" sz="1600" b="1" dirty="0">
                        <a:latin typeface="+mn-lt"/>
                      </a:endParaRPr>
                    </a:p>
                  </a:txBody>
                  <a:tcPr/>
                </a:tc>
                <a:tc>
                  <a:txBody>
                    <a:bodyPr/>
                    <a:lstStyle/>
                    <a:p>
                      <a:r>
                        <a:rPr lang="en-US" sz="1400" b="0" i="0" u="none" strike="noStrike" kern="1200" baseline="0" dirty="0" smtClean="0">
                          <a:solidFill>
                            <a:schemeClr val="dk1"/>
                          </a:solidFill>
                          <a:latin typeface="+mn-lt"/>
                          <a:ea typeface="+mn-ea"/>
                          <a:cs typeface="+mn-cs"/>
                        </a:rPr>
                        <a:t>Records the frequency of a behavior’s occurrence over time.</a:t>
                      </a:r>
                      <a:endParaRPr lang="sl-SI" sz="1400" b="1" dirty="0">
                        <a:latin typeface="+mn-lt"/>
                      </a:endParaRPr>
                    </a:p>
                  </a:txBody>
                  <a:tcPr/>
                </a:tc>
                <a:tc>
                  <a:txBody>
                    <a:bodyPr/>
                    <a:lstStyle/>
                    <a:p>
                      <a:endParaRPr lang="sl-SI" sz="1400" dirty="0"/>
                    </a:p>
                  </a:txBody>
                  <a:tcPr/>
                </a:tc>
              </a:tr>
              <a:tr h="547007">
                <a:tc>
                  <a:txBody>
                    <a:bodyPr/>
                    <a:lstStyle/>
                    <a:p>
                      <a:r>
                        <a:rPr lang="sl-SI" sz="1600" b="1" i="0" u="none" strike="noStrike" kern="1200" baseline="0" dirty="0" smtClean="0">
                          <a:solidFill>
                            <a:schemeClr val="dk1"/>
                          </a:solidFill>
                          <a:latin typeface="+mn-lt"/>
                          <a:ea typeface="+mn-ea"/>
                          <a:cs typeface="+mn-cs"/>
                        </a:rPr>
                        <a:t>Rubrics</a:t>
                      </a:r>
                      <a:endParaRPr lang="sl-SI" sz="1600" b="1" dirty="0">
                        <a:latin typeface="+mn-lt"/>
                      </a:endParaRPr>
                    </a:p>
                  </a:txBody>
                  <a:tcPr/>
                </a:tc>
                <a:tc>
                  <a:txBody>
                    <a:bodyPr/>
                    <a:lstStyle/>
                    <a:p>
                      <a:r>
                        <a:rPr lang="en-US" sz="1400" b="0" i="0" u="none" strike="noStrike" kern="1200" baseline="0" dirty="0" smtClean="0">
                          <a:solidFill>
                            <a:schemeClr val="dk1"/>
                          </a:solidFill>
                          <a:latin typeface="+mn-lt"/>
                          <a:ea typeface="+mn-ea"/>
                          <a:cs typeface="+mn-cs"/>
                        </a:rPr>
                        <a:t>Set of guidelines that evaluate performance.</a:t>
                      </a:r>
                    </a:p>
                    <a:p>
                      <a:r>
                        <a:rPr lang="sl-SI" sz="1400" b="0" i="0" u="none" strike="noStrike" kern="1200" baseline="0" dirty="0" smtClean="0">
                          <a:solidFill>
                            <a:schemeClr val="dk1"/>
                          </a:solidFill>
                          <a:latin typeface="+mn-lt"/>
                          <a:ea typeface="+mn-ea"/>
                          <a:cs typeface="+mn-cs"/>
                        </a:rPr>
                        <a:t>Holistic Rubric</a:t>
                      </a:r>
                      <a:endParaRPr lang="en-US" sz="1400" b="0" i="0" u="none" strike="noStrike" kern="1200" baseline="0" dirty="0" smtClean="0">
                        <a:solidFill>
                          <a:schemeClr val="dk1"/>
                        </a:solidFill>
                        <a:latin typeface="+mn-lt"/>
                        <a:ea typeface="+mn-ea"/>
                        <a:cs typeface="+mn-cs"/>
                      </a:endParaRPr>
                    </a:p>
                    <a:p>
                      <a:r>
                        <a:rPr lang="sl-SI" sz="1400" b="0" i="0" u="none" strike="noStrike" kern="1200" baseline="0" dirty="0" smtClean="0">
                          <a:solidFill>
                            <a:schemeClr val="dk1"/>
                          </a:solidFill>
                          <a:latin typeface="+mn-lt"/>
                          <a:ea typeface="+mn-ea"/>
                          <a:cs typeface="+mn-cs"/>
                        </a:rPr>
                        <a:t>Analytic Rubric</a:t>
                      </a:r>
                      <a:endParaRPr lang="en-US" sz="1400" b="0" i="0" u="none" strike="noStrike" kern="1200" baseline="0" dirty="0" smtClean="0">
                        <a:solidFill>
                          <a:schemeClr val="dk1"/>
                        </a:solidFill>
                        <a:latin typeface="+mn-lt"/>
                        <a:ea typeface="+mn-ea"/>
                        <a:cs typeface="+mn-cs"/>
                      </a:endParaRPr>
                    </a:p>
                    <a:p>
                      <a:r>
                        <a:rPr lang="sl-SI" sz="1400" b="0" i="0" u="none" strike="noStrike" kern="1200" baseline="0" dirty="0" smtClean="0">
                          <a:solidFill>
                            <a:schemeClr val="dk1"/>
                          </a:solidFill>
                          <a:latin typeface="+mn-lt"/>
                          <a:ea typeface="+mn-ea"/>
                          <a:cs typeface="+mn-cs"/>
                        </a:rPr>
                        <a:t>Developmental Rubric</a:t>
                      </a:r>
                      <a:endParaRPr lang="sl-SI" sz="1400" b="0" i="0" dirty="0">
                        <a:latin typeface="+mn-lt"/>
                      </a:endParaRPr>
                    </a:p>
                  </a:txBody>
                  <a:tcPr/>
                </a:tc>
                <a:tc>
                  <a:txBody>
                    <a:bodyPr/>
                    <a:lstStyle/>
                    <a:p>
                      <a:r>
                        <a:rPr lang="sl-SI" sz="1200" b="0" i="0" u="none" strike="noStrike" kern="1200" baseline="0" dirty="0" smtClean="0">
                          <a:solidFill>
                            <a:schemeClr val="dk1"/>
                          </a:solidFill>
                          <a:latin typeface="+mn-lt"/>
                          <a:ea typeface="+mn-ea"/>
                          <a:cs typeface="+mn-cs"/>
                        </a:rPr>
                        <a:t>Attention Span</a:t>
                      </a:r>
                    </a:p>
                    <a:p>
                      <a:r>
                        <a:rPr lang="en-US" sz="1200" b="0" i="0" u="none" strike="noStrike" kern="1200" baseline="0" dirty="0" smtClean="0">
                          <a:solidFill>
                            <a:schemeClr val="dk1"/>
                          </a:solidFill>
                          <a:latin typeface="+mn-lt"/>
                          <a:ea typeface="+mn-ea"/>
                          <a:cs typeface="+mn-cs"/>
                        </a:rPr>
                        <a:t>1—Rarely finishes task, moves rapidly from one task to another</a:t>
                      </a:r>
                    </a:p>
                    <a:p>
                      <a:r>
                        <a:rPr lang="en-US" sz="1200" b="0" i="0" u="none" strike="noStrike" kern="1200" baseline="0" dirty="0" smtClean="0">
                          <a:solidFill>
                            <a:schemeClr val="dk1"/>
                          </a:solidFill>
                          <a:latin typeface="+mn-lt"/>
                          <a:ea typeface="+mn-ea"/>
                          <a:cs typeface="+mn-cs"/>
                        </a:rPr>
                        <a:t>2—Usually needs encouragement to stay with task until complete</a:t>
                      </a:r>
                    </a:p>
                    <a:p>
                      <a:r>
                        <a:rPr lang="en-US" sz="1200" b="0" i="0" u="none" strike="noStrike" kern="1200" baseline="0" dirty="0" smtClean="0">
                          <a:solidFill>
                            <a:schemeClr val="dk1"/>
                          </a:solidFill>
                          <a:latin typeface="+mn-lt"/>
                          <a:ea typeface="+mn-ea"/>
                          <a:cs typeface="+mn-cs"/>
                        </a:rPr>
                        <a:t>3—Can usually remain with task appropriate to age level until it is finished</a:t>
                      </a:r>
                    </a:p>
                    <a:p>
                      <a:r>
                        <a:rPr lang="en-US" sz="1200" b="0" i="0" u="none" strike="noStrike" kern="1200" baseline="0" dirty="0" smtClean="0">
                          <a:solidFill>
                            <a:schemeClr val="dk1"/>
                          </a:solidFill>
                          <a:latin typeface="+mn-lt"/>
                          <a:ea typeface="+mn-ea"/>
                          <a:cs typeface="+mn-cs"/>
                        </a:rPr>
                        <a:t>4—Can stay with a chosen activity for very long periods, even returning next day</a:t>
                      </a:r>
                    </a:p>
                    <a:p>
                      <a:r>
                        <a:rPr lang="sl-SI" sz="1200" b="0" i="0" u="none" strike="noStrike" kern="1200" baseline="0" dirty="0" smtClean="0">
                          <a:solidFill>
                            <a:schemeClr val="dk1"/>
                          </a:solidFill>
                          <a:latin typeface="+mn-lt"/>
                          <a:ea typeface="+mn-ea"/>
                          <a:cs typeface="+mn-cs"/>
                        </a:rPr>
                        <a:t>1—Gets up and leaves</a:t>
                      </a:r>
                      <a:r>
                        <a:rPr lang="en-US" sz="1200" b="0" i="0" u="none" strike="noStrike" kern="1200" baseline="0" dirty="0" smtClean="0">
                          <a:solidFill>
                            <a:schemeClr val="dk1"/>
                          </a:solidFill>
                          <a:latin typeface="+mn-lt"/>
                          <a:ea typeface="+mn-ea"/>
                          <a:cs typeface="+mn-cs"/>
                        </a:rPr>
                        <a:t> before starting task; </a:t>
                      </a:r>
                    </a:p>
                    <a:p>
                      <a:r>
                        <a:rPr lang="en-US" sz="1200" b="0" i="0" u="none" strike="noStrike" kern="1200" baseline="0" dirty="0" smtClean="0">
                          <a:solidFill>
                            <a:schemeClr val="dk1"/>
                          </a:solidFill>
                          <a:latin typeface="+mn-lt"/>
                          <a:ea typeface="+mn-ea"/>
                          <a:cs typeface="+mn-cs"/>
                        </a:rPr>
                        <a:t>2—Starts a task but leaves before finished; </a:t>
                      </a:r>
                    </a:p>
                    <a:p>
                      <a:r>
                        <a:rPr lang="en-US" sz="1200" b="0" i="0" u="none" strike="noStrike" kern="1200" baseline="0" dirty="0" smtClean="0">
                          <a:solidFill>
                            <a:schemeClr val="dk1"/>
                          </a:solidFill>
                          <a:latin typeface="+mn-lt"/>
                          <a:ea typeface="+mn-ea"/>
                          <a:cs typeface="+mn-cs"/>
                        </a:rPr>
                        <a:t>3—Stays with task for a while before leaving; </a:t>
                      </a:r>
                    </a:p>
                    <a:p>
                      <a:r>
                        <a:rPr lang="en-US" sz="1200" b="0" i="0" u="none" strike="noStrike" kern="1200" baseline="0" dirty="0" smtClean="0">
                          <a:solidFill>
                            <a:schemeClr val="dk1"/>
                          </a:solidFill>
                          <a:latin typeface="+mn-lt"/>
                          <a:ea typeface="+mn-ea"/>
                          <a:cs typeface="+mn-cs"/>
                        </a:rPr>
                        <a:t>4—Stays with task almost to the end before leaving.</a:t>
                      </a:r>
                      <a:endParaRPr lang="sl-SI" sz="700" dirty="0"/>
                    </a:p>
                  </a:txBody>
                  <a:tcPr/>
                </a:tc>
              </a:tr>
            </a:tbl>
          </a:graphicData>
        </a:graphic>
      </p:graphicFrame>
    </p:spTree>
    <p:extLst>
      <p:ext uri="{BB962C8B-B14F-4D97-AF65-F5344CB8AC3E}">
        <p14:creationId xmlns:p14="http://schemas.microsoft.com/office/powerpoint/2010/main" val="8150903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a:solidFill>
                  <a:srgbClr val="000000"/>
                </a:solidFill>
                <a:ea typeface="PMingLiU" panose="02020500000000000000" pitchFamily="18" charset="-120"/>
              </a:rPr>
              <a:t>Focusing </a:t>
            </a:r>
            <a:r>
              <a:rPr lang="en-US" altLang="zh-TW" b="1" dirty="0" smtClean="0">
                <a:solidFill>
                  <a:srgbClr val="000000"/>
                </a:solidFill>
                <a:ea typeface="PMingLiU" panose="02020500000000000000" pitchFamily="18" charset="-120"/>
              </a:rPr>
              <a:t>questions</a:t>
            </a:r>
            <a:endParaRPr lang="sl-SI" b="1" dirty="0"/>
          </a:p>
        </p:txBody>
      </p:sp>
      <p:sp>
        <p:nvSpPr>
          <p:cNvPr id="3" name="Content Placeholder 2"/>
          <p:cNvSpPr>
            <a:spLocks noGrp="1"/>
          </p:cNvSpPr>
          <p:nvPr>
            <p:ph idx="1"/>
          </p:nvPr>
        </p:nvSpPr>
        <p:spPr/>
        <p:txBody>
          <a:bodyPr/>
          <a:lstStyle/>
          <a:p>
            <a:pPr>
              <a:spcBef>
                <a:spcPct val="10000"/>
              </a:spcBef>
              <a:spcAft>
                <a:spcPct val="10000"/>
              </a:spcAft>
            </a:pPr>
            <a:r>
              <a:rPr lang="en-US" altLang="zh-TW" dirty="0" smtClean="0">
                <a:solidFill>
                  <a:srgbClr val="000000"/>
                </a:solidFill>
                <a:ea typeface="PMingLiU" panose="02020500000000000000" pitchFamily="18" charset="-120"/>
              </a:rPr>
              <a:t>What </a:t>
            </a:r>
            <a:r>
              <a:rPr lang="en-US" altLang="zh-TW" dirty="0">
                <a:solidFill>
                  <a:srgbClr val="000000"/>
                </a:solidFill>
                <a:ea typeface="PMingLiU" panose="02020500000000000000" pitchFamily="18" charset="-120"/>
              </a:rPr>
              <a:t>are differences between watching and observation?</a:t>
            </a:r>
          </a:p>
          <a:p>
            <a:pPr>
              <a:spcBef>
                <a:spcPct val="10000"/>
              </a:spcBef>
              <a:spcAft>
                <a:spcPct val="10000"/>
              </a:spcAft>
            </a:pPr>
            <a:r>
              <a:rPr lang="en-US" altLang="zh-TW" dirty="0">
                <a:solidFill>
                  <a:srgbClr val="000000"/>
                </a:solidFill>
                <a:ea typeface="PMingLiU" panose="02020500000000000000" pitchFamily="18" charset="-120"/>
              </a:rPr>
              <a:t>What is child observation?</a:t>
            </a:r>
          </a:p>
          <a:p>
            <a:pPr>
              <a:spcBef>
                <a:spcPct val="10000"/>
              </a:spcBef>
              <a:spcAft>
                <a:spcPct val="10000"/>
              </a:spcAft>
            </a:pPr>
            <a:r>
              <a:rPr lang="en-US" altLang="zh-TW" dirty="0">
                <a:solidFill>
                  <a:srgbClr val="000000"/>
                </a:solidFill>
                <a:ea typeface="PMingLiU" panose="02020500000000000000" pitchFamily="18" charset="-120"/>
              </a:rPr>
              <a:t>Why do we observe children?</a:t>
            </a:r>
          </a:p>
          <a:p>
            <a:pPr>
              <a:spcBef>
                <a:spcPct val="10000"/>
              </a:spcBef>
              <a:spcAft>
                <a:spcPct val="10000"/>
              </a:spcAft>
            </a:pPr>
            <a:r>
              <a:rPr lang="en-US" altLang="zh-TW" dirty="0">
                <a:solidFill>
                  <a:srgbClr val="000000"/>
                </a:solidFill>
                <a:ea typeface="PMingLiU" panose="02020500000000000000" pitchFamily="18" charset="-120"/>
              </a:rPr>
              <a:t>What can we see or cannot?</a:t>
            </a:r>
          </a:p>
          <a:p>
            <a:pPr>
              <a:spcBef>
                <a:spcPct val="10000"/>
              </a:spcBef>
              <a:spcAft>
                <a:spcPct val="10000"/>
              </a:spcAft>
            </a:pPr>
            <a:r>
              <a:rPr lang="en-US" altLang="zh-TW" dirty="0">
                <a:solidFill>
                  <a:srgbClr val="000000"/>
                </a:solidFill>
                <a:ea typeface="PMingLiU" panose="02020500000000000000" pitchFamily="18" charset="-120"/>
              </a:rPr>
              <a:t>What can learn from observing children?</a:t>
            </a:r>
          </a:p>
          <a:p>
            <a:pPr>
              <a:spcBef>
                <a:spcPct val="10000"/>
              </a:spcBef>
              <a:spcAft>
                <a:spcPct val="10000"/>
              </a:spcAft>
            </a:pPr>
            <a:r>
              <a:rPr lang="en-US" altLang="zh-TW" dirty="0">
                <a:solidFill>
                  <a:srgbClr val="000000"/>
                </a:solidFill>
                <a:ea typeface="PMingLiU" panose="02020500000000000000" pitchFamily="18" charset="-120"/>
              </a:rPr>
              <a:t>How can we improve teaching practices through observing them?</a:t>
            </a:r>
          </a:p>
        </p:txBody>
      </p:sp>
    </p:spTree>
    <p:extLst>
      <p:ext uri="{BB962C8B-B14F-4D97-AF65-F5344CB8AC3E}">
        <p14:creationId xmlns:p14="http://schemas.microsoft.com/office/powerpoint/2010/main" val="16231073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Identification process</a:t>
            </a:r>
            <a:endParaRPr lang="sl-SI" b="1" dirty="0"/>
          </a:p>
        </p:txBody>
      </p:sp>
      <p:sp>
        <p:nvSpPr>
          <p:cNvPr id="3" name="Content Placeholder 2"/>
          <p:cNvSpPr>
            <a:spLocks noGrp="1"/>
          </p:cNvSpPr>
          <p:nvPr>
            <p:ph idx="1"/>
          </p:nvPr>
        </p:nvSpPr>
        <p:spPr/>
        <p:txBody>
          <a:bodyPr/>
          <a:lstStyle/>
          <a:p>
            <a:pPr marL="0" indent="0">
              <a:buNone/>
            </a:pPr>
            <a:r>
              <a:rPr lang="en-US" dirty="0" smtClean="0"/>
              <a:t>1 Decision (why, what, who, when, how, purpose, vision)</a:t>
            </a:r>
          </a:p>
          <a:p>
            <a:pPr marL="0" indent="0">
              <a:buNone/>
            </a:pPr>
            <a:r>
              <a:rPr lang="en-US" dirty="0" smtClean="0"/>
              <a:t>2 Choosing the method/s and the topic of the evaluation </a:t>
            </a:r>
          </a:p>
          <a:p>
            <a:pPr marL="0" indent="0">
              <a:buNone/>
            </a:pPr>
            <a:r>
              <a:rPr lang="en-US" dirty="0"/>
              <a:t> </a:t>
            </a:r>
            <a:r>
              <a:rPr lang="en-US" dirty="0" smtClean="0"/>
              <a:t> (quantitative, qualitative)</a:t>
            </a:r>
          </a:p>
          <a:p>
            <a:pPr marL="0" indent="0">
              <a:buNone/>
            </a:pPr>
            <a:r>
              <a:rPr lang="en-US" dirty="0" smtClean="0"/>
              <a:t>3 Collect the data/material (</a:t>
            </a:r>
            <a:r>
              <a:rPr lang="en-US" dirty="0" err="1" smtClean="0"/>
              <a:t>questionaries</a:t>
            </a:r>
            <a:r>
              <a:rPr lang="en-US" dirty="0" smtClean="0"/>
              <a:t>, videos, photos, check list …)</a:t>
            </a:r>
          </a:p>
          <a:p>
            <a:pPr marL="0" indent="0">
              <a:buNone/>
            </a:pPr>
            <a:r>
              <a:rPr lang="en-US" dirty="0" smtClean="0"/>
              <a:t>4 Interpretation of data and material </a:t>
            </a:r>
          </a:p>
          <a:p>
            <a:pPr marL="0" indent="0">
              <a:buNone/>
            </a:pPr>
            <a:r>
              <a:rPr lang="en-US" dirty="0" smtClean="0"/>
              <a:t>5 Prepare the plan for children (goals (process or goal oriented), activities, resources), parents</a:t>
            </a:r>
          </a:p>
          <a:p>
            <a:pPr marL="0" indent="0">
              <a:buNone/>
            </a:pPr>
            <a:r>
              <a:rPr lang="en-US" dirty="0" smtClean="0"/>
              <a:t>6 Evaluation </a:t>
            </a:r>
          </a:p>
          <a:p>
            <a:pPr marL="0" indent="0">
              <a:buNone/>
            </a:pPr>
            <a:endParaRPr lang="en-US" dirty="0" smtClean="0"/>
          </a:p>
          <a:p>
            <a:pPr marL="0" indent="0">
              <a:buNone/>
            </a:pPr>
            <a:endParaRPr lang="sl-SI" dirty="0"/>
          </a:p>
        </p:txBody>
      </p:sp>
    </p:spTree>
    <p:extLst>
      <p:ext uri="{BB962C8B-B14F-4D97-AF65-F5344CB8AC3E}">
        <p14:creationId xmlns:p14="http://schemas.microsoft.com/office/powerpoint/2010/main" val="13455120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80445"/>
            <a:ext cx="10515600" cy="4644798"/>
          </a:xfrm>
        </p:spPr>
        <p:txBody>
          <a:bodyPr>
            <a:normAutofit fontScale="92500" lnSpcReduction="20000"/>
          </a:bodyPr>
          <a:lstStyle/>
          <a:p>
            <a:pPr marL="0" indent="0">
              <a:buNone/>
            </a:pPr>
            <a:r>
              <a:rPr lang="en-US" sz="3000" b="1" dirty="0" smtClean="0"/>
              <a:t>Spontaneous game – children game (Flow – Optimal experience)</a:t>
            </a:r>
          </a:p>
          <a:p>
            <a:pPr marL="0" indent="0">
              <a:buNone/>
            </a:pPr>
            <a:r>
              <a:rPr lang="en-US" sz="1800" dirty="0" smtClean="0"/>
              <a:t>Challenge which can be accomplished.</a:t>
            </a:r>
          </a:p>
          <a:p>
            <a:pPr marL="0" indent="0">
              <a:buNone/>
            </a:pPr>
            <a:r>
              <a:rPr lang="en-US" sz="1800" dirty="0" smtClean="0"/>
              <a:t>Concentration is total …</a:t>
            </a:r>
          </a:p>
          <a:p>
            <a:pPr marL="0" indent="0">
              <a:buNone/>
            </a:pPr>
            <a:r>
              <a:rPr lang="en-US" sz="1800" dirty="0" smtClean="0"/>
              <a:t>Goals are clear</a:t>
            </a:r>
          </a:p>
          <a:p>
            <a:pPr marL="0" indent="0">
              <a:buNone/>
            </a:pPr>
            <a:r>
              <a:rPr lang="en-US" sz="1800" dirty="0" smtClean="0"/>
              <a:t>Feedback is immediate</a:t>
            </a:r>
          </a:p>
          <a:p>
            <a:pPr marL="0" indent="0">
              <a:buNone/>
            </a:pPr>
            <a:r>
              <a:rPr lang="en-US" sz="1800" dirty="0" smtClean="0"/>
              <a:t>We gain complete focus</a:t>
            </a:r>
          </a:p>
          <a:p>
            <a:pPr marL="0" indent="0">
              <a:buNone/>
            </a:pPr>
            <a:r>
              <a:rPr lang="en-US" sz="1800" dirty="0" smtClean="0"/>
              <a:t>Sense of control</a:t>
            </a:r>
          </a:p>
          <a:p>
            <a:pPr marL="0" indent="0">
              <a:buNone/>
            </a:pPr>
            <a:r>
              <a:rPr lang="en-US" sz="1800" dirty="0" smtClean="0"/>
              <a:t>No room for preoccupation with the self</a:t>
            </a:r>
          </a:p>
          <a:p>
            <a:pPr marL="0" indent="0">
              <a:buNone/>
            </a:pPr>
            <a:r>
              <a:rPr lang="en-US" sz="1800" dirty="0" smtClean="0"/>
              <a:t>We are free from tyranny of time</a:t>
            </a:r>
          </a:p>
          <a:p>
            <a:pPr marL="0" indent="0">
              <a:buNone/>
            </a:pPr>
            <a:endParaRPr lang="en-US" dirty="0" smtClean="0"/>
          </a:p>
          <a:p>
            <a:pPr marL="0" indent="0">
              <a:buNone/>
            </a:pPr>
            <a:r>
              <a:rPr lang="en-US" dirty="0" smtClean="0"/>
              <a:t>Low skills, high challenges = anxiety</a:t>
            </a:r>
          </a:p>
          <a:p>
            <a:pPr marL="0" indent="0">
              <a:buNone/>
            </a:pPr>
            <a:r>
              <a:rPr lang="en-US" dirty="0" smtClean="0"/>
              <a:t>Low challenges, high skills = boredom</a:t>
            </a:r>
          </a:p>
          <a:p>
            <a:pPr marL="0" indent="0">
              <a:buNone/>
            </a:pPr>
            <a:r>
              <a:rPr lang="en-US" dirty="0" smtClean="0"/>
              <a:t>High challenges, high skills = FLOW</a:t>
            </a:r>
          </a:p>
          <a:p>
            <a:pPr marL="0" indent="0">
              <a:buNone/>
            </a:pPr>
            <a:endParaRPr lang="sl-SI" dirty="0"/>
          </a:p>
        </p:txBody>
      </p:sp>
      <p:sp>
        <p:nvSpPr>
          <p:cNvPr id="6" name="TextBox 5"/>
          <p:cNvSpPr txBox="1"/>
          <p:nvPr/>
        </p:nvSpPr>
        <p:spPr>
          <a:xfrm>
            <a:off x="838200" y="6025243"/>
            <a:ext cx="10741891" cy="276999"/>
          </a:xfrm>
          <a:prstGeom prst="rect">
            <a:avLst/>
          </a:prstGeom>
          <a:noFill/>
        </p:spPr>
        <p:txBody>
          <a:bodyPr wrap="square" rtlCol="0">
            <a:spAutoFit/>
          </a:bodyPr>
          <a:lstStyle/>
          <a:p>
            <a:r>
              <a:rPr lang="sl-SI" sz="1200" dirty="0">
                <a:solidFill>
                  <a:schemeClr val="tx1">
                    <a:lumMod val="65000"/>
                    <a:lumOff val="35000"/>
                  </a:schemeClr>
                </a:solidFill>
              </a:rPr>
              <a:t>Mihaly </a:t>
            </a:r>
            <a:r>
              <a:rPr lang="sl-SI" sz="1200" dirty="0" smtClean="0">
                <a:solidFill>
                  <a:schemeClr val="tx1">
                    <a:lumMod val="65000"/>
                    <a:lumOff val="35000"/>
                  </a:schemeClr>
                </a:solidFill>
              </a:rPr>
              <a:t>Csikszentmihalyi</a:t>
            </a:r>
            <a:r>
              <a:rPr lang="en-US" sz="1200" dirty="0" smtClean="0">
                <a:solidFill>
                  <a:schemeClr val="tx1">
                    <a:lumMod val="65000"/>
                    <a:lumOff val="35000"/>
                  </a:schemeClr>
                </a:solidFill>
              </a:rPr>
              <a:t>, "</a:t>
            </a:r>
            <a:r>
              <a:rPr lang="en-US" sz="1200" dirty="0">
                <a:solidFill>
                  <a:schemeClr val="tx1">
                    <a:lumMod val="65000"/>
                    <a:lumOff val="35000"/>
                  </a:schemeClr>
                </a:solidFill>
              </a:rPr>
              <a:t>Flow: The Psychology of Optimal Experience", New York: Harper &amp; Row, 1990.</a:t>
            </a:r>
            <a:endParaRPr lang="sl-SI" sz="1200" dirty="0">
              <a:solidFill>
                <a:schemeClr val="tx1">
                  <a:lumMod val="65000"/>
                  <a:lumOff val="35000"/>
                </a:schemeClr>
              </a:solidFill>
            </a:endParaRPr>
          </a:p>
        </p:txBody>
      </p:sp>
      <p:sp>
        <p:nvSpPr>
          <p:cNvPr id="7" name="Content Placeholder 2"/>
          <p:cNvSpPr txBox="1">
            <a:spLocks/>
          </p:cNvSpPr>
          <p:nvPr/>
        </p:nvSpPr>
        <p:spPr>
          <a:xfrm>
            <a:off x="1219200" y="2496232"/>
            <a:ext cx="10515600" cy="18879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smtClean="0"/>
          </a:p>
          <a:p>
            <a:pPr marL="0" indent="0">
              <a:buFont typeface="Arial" panose="020B0604020202020204" pitchFamily="34" charset="0"/>
              <a:buNone/>
            </a:pPr>
            <a:endParaRPr lang="sl-SI" dirty="0"/>
          </a:p>
        </p:txBody>
      </p:sp>
    </p:spTree>
    <p:extLst>
      <p:ext uri="{BB962C8B-B14F-4D97-AF65-F5344CB8AC3E}">
        <p14:creationId xmlns:p14="http://schemas.microsoft.com/office/powerpoint/2010/main" val="2894568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sl-SI" dirty="0"/>
          </a:p>
        </p:txBody>
      </p:sp>
      <p:sp>
        <p:nvSpPr>
          <p:cNvPr id="3" name="Content Placeholder 2"/>
          <p:cNvSpPr>
            <a:spLocks noGrp="1"/>
          </p:cNvSpPr>
          <p:nvPr>
            <p:ph idx="1"/>
          </p:nvPr>
        </p:nvSpPr>
        <p:spPr>
          <a:xfrm>
            <a:off x="552648" y="1494854"/>
            <a:ext cx="4677245" cy="2277046"/>
          </a:xfrm>
          <a:ln w="15875" cmpd="dbl">
            <a:solidFill>
              <a:schemeClr val="accent1"/>
            </a:solidFill>
          </a:ln>
        </p:spPr>
        <p:txBody>
          <a:bodyPr>
            <a:normAutofit fontScale="40000" lnSpcReduction="20000"/>
          </a:bodyPr>
          <a:lstStyle/>
          <a:p>
            <a:pPr marL="0" indent="0">
              <a:buNone/>
            </a:pPr>
            <a:r>
              <a:rPr lang="en-US" sz="3500" b="1" dirty="0" smtClean="0"/>
              <a:t>First day – Vrtec </a:t>
            </a:r>
            <a:r>
              <a:rPr lang="en-US" sz="3500" b="1" dirty="0" err="1" smtClean="0"/>
              <a:t>Vrhovci</a:t>
            </a:r>
            <a:endParaRPr lang="en-US" sz="3500" b="1" dirty="0" smtClean="0"/>
          </a:p>
          <a:p>
            <a:pPr marL="0" indent="0">
              <a:buNone/>
            </a:pPr>
            <a:r>
              <a:rPr lang="en-US" sz="3500" b="1" dirty="0" smtClean="0"/>
              <a:t>Tuesday, 26. 1. 2016 </a:t>
            </a:r>
          </a:p>
          <a:p>
            <a:pPr marL="0" indent="0">
              <a:buNone/>
            </a:pPr>
            <a:r>
              <a:rPr lang="en-US" sz="3500" dirty="0" smtClean="0"/>
              <a:t>14.00 – 18.00</a:t>
            </a:r>
          </a:p>
          <a:p>
            <a:pPr marL="0" indent="0">
              <a:buNone/>
            </a:pPr>
            <a:r>
              <a:rPr lang="en-US" sz="3500" dirty="0" smtClean="0"/>
              <a:t>Introduction (participants)</a:t>
            </a:r>
          </a:p>
          <a:p>
            <a:pPr marL="0" indent="0">
              <a:buNone/>
            </a:pPr>
            <a:r>
              <a:rPr lang="en-US" sz="3500" dirty="0" smtClean="0"/>
              <a:t>Introduction (</a:t>
            </a:r>
            <a:r>
              <a:rPr lang="en-US" sz="3500" dirty="0" err="1" smtClean="0"/>
              <a:t>programme</a:t>
            </a:r>
            <a:r>
              <a:rPr lang="en-US" sz="3500" dirty="0" smtClean="0"/>
              <a:t>)</a:t>
            </a:r>
          </a:p>
          <a:p>
            <a:pPr marL="0" indent="0">
              <a:buNone/>
            </a:pPr>
            <a:r>
              <a:rPr lang="en-US" sz="3500" dirty="0" smtClean="0"/>
              <a:t>Goals of the teacher training</a:t>
            </a:r>
          </a:p>
          <a:p>
            <a:pPr marL="0" indent="0">
              <a:buNone/>
            </a:pPr>
            <a:r>
              <a:rPr lang="en-US" sz="3500" dirty="0"/>
              <a:t>Teachers view of giftedness and talent</a:t>
            </a:r>
            <a:endParaRPr lang="en-US" sz="3500" dirty="0" smtClean="0"/>
          </a:p>
          <a:p>
            <a:pPr marL="0" indent="0">
              <a:buNone/>
            </a:pPr>
            <a:r>
              <a:rPr lang="en-US" sz="3500" dirty="0" smtClean="0"/>
              <a:t>Identification of giftedness and talents in the early years</a:t>
            </a:r>
            <a:endParaRPr lang="en-US" sz="1800" dirty="0" smtClean="0"/>
          </a:p>
          <a:p>
            <a:pPr marL="0" indent="0">
              <a:buNone/>
            </a:pPr>
            <a:endParaRPr lang="en-US" sz="2000" dirty="0" smtClean="0"/>
          </a:p>
          <a:p>
            <a:pPr marL="0" indent="0">
              <a:buNone/>
            </a:pPr>
            <a:endParaRPr lang="en-US" sz="2000" dirty="0" smtClean="0"/>
          </a:p>
          <a:p>
            <a:pPr marL="0" indent="0">
              <a:buNone/>
            </a:pPr>
            <a:endParaRPr lang="en-US" dirty="0"/>
          </a:p>
          <a:p>
            <a:pPr marL="0" indent="0">
              <a:buNone/>
            </a:pPr>
            <a:endParaRPr lang="en-US" dirty="0" smtClean="0"/>
          </a:p>
          <a:p>
            <a:pPr marL="0" indent="0">
              <a:buNone/>
            </a:pPr>
            <a:endParaRPr lang="sl-SI" dirty="0"/>
          </a:p>
        </p:txBody>
      </p:sp>
      <p:grpSp>
        <p:nvGrpSpPr>
          <p:cNvPr id="8" name="Group 7"/>
          <p:cNvGrpSpPr/>
          <p:nvPr/>
        </p:nvGrpSpPr>
        <p:grpSpPr>
          <a:xfrm>
            <a:off x="6025244" y="300677"/>
            <a:ext cx="5976257" cy="793337"/>
            <a:chOff x="1191986" y="382320"/>
            <a:chExt cx="9982109" cy="1354065"/>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1986" y="687007"/>
              <a:ext cx="4027292" cy="60758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0336" y="382320"/>
              <a:ext cx="2157005" cy="1216959"/>
            </a:xfrm>
            <a:prstGeom prst="rect">
              <a:avLst/>
            </a:prstGeom>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8676005" y="645623"/>
              <a:ext cx="2498090" cy="648970"/>
            </a:xfrm>
            <a:prstGeom prst="rect">
              <a:avLst/>
            </a:prstGeom>
          </p:spPr>
        </p:pic>
        <p:sp>
          <p:nvSpPr>
            <p:cNvPr id="7" name="Text Box 2"/>
            <p:cNvSpPr txBox="1">
              <a:spLocks noChangeArrowheads="1"/>
            </p:cNvSpPr>
            <p:nvPr/>
          </p:nvSpPr>
          <p:spPr bwMode="auto">
            <a:xfrm>
              <a:off x="1331771" y="1294593"/>
              <a:ext cx="3795399" cy="441792"/>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spcBef>
                  <a:spcPts val="600"/>
                </a:spcBef>
                <a:spcAft>
                  <a:spcPts val="300"/>
                </a:spcAft>
              </a:pPr>
              <a:r>
                <a:rPr lang="de-DE" sz="800" dirty="0">
                  <a:solidFill>
                    <a:srgbClr val="595959"/>
                  </a:solidFill>
                  <a:effectLst/>
                  <a:latin typeface="Arial" panose="020B0604020202020204" pitchFamily="34" charset="0"/>
                  <a:ea typeface="Times New Roman" panose="02020603050405020304" pitchFamily="18" charset="0"/>
                </a:rPr>
                <a:t>The development of programme of identification, new teaching methods and a chain oriented approach to prevent underachievement of gifted and talented</a:t>
              </a:r>
              <a:endParaRPr lang="sl-SI" sz="1000" dirty="0">
                <a:effectLst/>
                <a:latin typeface="Arial" panose="020B0604020202020204" pitchFamily="34" charset="0"/>
                <a:ea typeface="Times New Roman" panose="02020603050405020304" pitchFamily="18" charset="0"/>
              </a:endParaRPr>
            </a:p>
          </p:txBody>
        </p:sp>
      </p:grpSp>
      <p:sp>
        <p:nvSpPr>
          <p:cNvPr id="9" name="TextBox 8"/>
          <p:cNvSpPr txBox="1"/>
          <p:nvPr/>
        </p:nvSpPr>
        <p:spPr>
          <a:xfrm>
            <a:off x="927340" y="365125"/>
            <a:ext cx="4855703" cy="1015663"/>
          </a:xfrm>
          <a:prstGeom prst="rect">
            <a:avLst/>
          </a:prstGeom>
          <a:noFill/>
        </p:spPr>
        <p:txBody>
          <a:bodyPr wrap="square" rtlCol="0">
            <a:spAutoFit/>
          </a:bodyPr>
          <a:lstStyle/>
          <a:p>
            <a:r>
              <a:rPr lang="en-US" sz="6000" dirty="0" err="1" smtClean="0">
                <a:solidFill>
                  <a:schemeClr val="tx1">
                    <a:lumMod val="65000"/>
                    <a:lumOff val="35000"/>
                  </a:schemeClr>
                </a:solidFill>
              </a:rPr>
              <a:t>Programme</a:t>
            </a:r>
            <a:endParaRPr lang="sl-SI" sz="6000" dirty="0">
              <a:solidFill>
                <a:schemeClr val="tx1">
                  <a:lumMod val="65000"/>
                  <a:lumOff val="35000"/>
                </a:schemeClr>
              </a:solidFill>
            </a:endParaRPr>
          </a:p>
        </p:txBody>
      </p:sp>
      <p:sp>
        <p:nvSpPr>
          <p:cNvPr id="10" name="TextBox 9"/>
          <p:cNvSpPr txBox="1"/>
          <p:nvPr/>
        </p:nvSpPr>
        <p:spPr>
          <a:xfrm>
            <a:off x="5373636" y="1494854"/>
            <a:ext cx="6468486" cy="3970318"/>
          </a:xfrm>
          <a:prstGeom prst="rect">
            <a:avLst/>
          </a:prstGeom>
          <a:noFill/>
          <a:ln w="15875" cmpd="dbl">
            <a:solidFill>
              <a:schemeClr val="accent1"/>
            </a:solidFill>
          </a:ln>
        </p:spPr>
        <p:txBody>
          <a:bodyPr wrap="square" rtlCol="0">
            <a:spAutoFit/>
          </a:bodyPr>
          <a:lstStyle/>
          <a:p>
            <a:r>
              <a:rPr lang="en-US" sz="1400" b="1" dirty="0"/>
              <a:t>Second </a:t>
            </a:r>
            <a:r>
              <a:rPr lang="en-US" sz="1400" b="1" dirty="0" smtClean="0"/>
              <a:t>day – Medical chamber of Slovenia</a:t>
            </a:r>
            <a:endParaRPr lang="en-US" sz="1400" b="1" dirty="0"/>
          </a:p>
          <a:p>
            <a:r>
              <a:rPr lang="en-US" sz="1400" b="1" dirty="0"/>
              <a:t>Wednesday, 27. 1. 2016 – conference</a:t>
            </a:r>
          </a:p>
          <a:p>
            <a:r>
              <a:rPr lang="en-US" sz="1400" dirty="0"/>
              <a:t>8.00 </a:t>
            </a:r>
            <a:r>
              <a:rPr lang="en-US" sz="1400" dirty="0" smtClean="0"/>
              <a:t>Registration</a:t>
            </a:r>
            <a:endParaRPr lang="en-US" sz="1400" dirty="0"/>
          </a:p>
          <a:p>
            <a:r>
              <a:rPr lang="en-US" sz="1400" dirty="0"/>
              <a:t>9.20 -10.30 </a:t>
            </a:r>
            <a:r>
              <a:rPr lang="en-US" sz="1400" dirty="0" smtClean="0"/>
              <a:t>    Dr</a:t>
            </a:r>
            <a:r>
              <a:rPr lang="en-US" sz="1400" dirty="0"/>
              <a:t>. Margaret Sutherland UK (Gifted and Talented in the Early years) – EN</a:t>
            </a:r>
          </a:p>
          <a:p>
            <a:r>
              <a:rPr lang="en-US" sz="1400" dirty="0"/>
              <a:t>11.00 – 11.45 </a:t>
            </a:r>
            <a:r>
              <a:rPr lang="en-US" sz="1400" dirty="0" err="1"/>
              <a:t>Willeke</a:t>
            </a:r>
            <a:r>
              <a:rPr lang="en-US" sz="1400" dirty="0"/>
              <a:t> </a:t>
            </a:r>
            <a:r>
              <a:rPr lang="en-US" sz="1400" dirty="0" err="1"/>
              <a:t>Rol</a:t>
            </a:r>
            <a:r>
              <a:rPr lang="en-US" sz="1400" dirty="0"/>
              <a:t> NL (How to Recognize Gifted Toddlers) – EN</a:t>
            </a:r>
          </a:p>
          <a:p>
            <a:r>
              <a:rPr lang="en-US" sz="1400" dirty="0"/>
              <a:t>11.45 – 12.30 Dr. Ljiljana Krneta </a:t>
            </a:r>
            <a:r>
              <a:rPr lang="en-US" sz="1400" dirty="0" err="1"/>
              <a:t>BiH</a:t>
            </a:r>
            <a:r>
              <a:rPr lang="en-US" sz="1400" dirty="0"/>
              <a:t> (Holistic approach of creativity in Early Years) – EN</a:t>
            </a:r>
          </a:p>
          <a:p>
            <a:endParaRPr lang="en-US" sz="1400" dirty="0" smtClean="0"/>
          </a:p>
          <a:p>
            <a:r>
              <a:rPr lang="en-US" sz="1400" dirty="0" smtClean="0"/>
              <a:t>12.30 </a:t>
            </a:r>
            <a:r>
              <a:rPr lang="en-US" sz="1400" dirty="0"/>
              <a:t>– 14.30 Lunch and presentation of the book of Dr. Margaret Sutherland</a:t>
            </a:r>
          </a:p>
          <a:p>
            <a:endParaRPr lang="en-US" sz="1400" dirty="0" smtClean="0"/>
          </a:p>
          <a:p>
            <a:r>
              <a:rPr lang="en-US" sz="1400" dirty="0" smtClean="0"/>
              <a:t>14.30 </a:t>
            </a:r>
            <a:r>
              <a:rPr lang="en-US" sz="1400" dirty="0"/>
              <a:t>– 17.00 </a:t>
            </a:r>
            <a:r>
              <a:rPr lang="en-US" sz="1400" dirty="0" smtClean="0"/>
              <a:t>   Workshop </a:t>
            </a:r>
            <a:r>
              <a:rPr lang="en-US" sz="1400" dirty="0"/>
              <a:t>Hall D (case studies of </a:t>
            </a:r>
            <a:r>
              <a:rPr lang="en-US" sz="1400" dirty="0" err="1"/>
              <a:t>Vrtca</a:t>
            </a:r>
            <a:r>
              <a:rPr lang="en-US" sz="1400" dirty="0"/>
              <a:t> </a:t>
            </a:r>
            <a:r>
              <a:rPr lang="en-US" sz="1400" dirty="0" err="1"/>
              <a:t>Vrhovci</a:t>
            </a:r>
            <a:r>
              <a:rPr lang="en-US" sz="1400" dirty="0"/>
              <a:t>)</a:t>
            </a:r>
          </a:p>
          <a:p>
            <a:r>
              <a:rPr lang="sl-SI" sz="1400" dirty="0"/>
              <a:t>14.30 – 14.25 – Mojca Tomše </a:t>
            </a:r>
            <a:r>
              <a:rPr lang="en-US" sz="1400" dirty="0"/>
              <a:t>Challenge - how to watch all the children and </a:t>
            </a:r>
            <a:endParaRPr lang="en-US" sz="1400" dirty="0" smtClean="0"/>
          </a:p>
          <a:p>
            <a:r>
              <a:rPr lang="en-US" sz="1400" dirty="0"/>
              <a:t>	 </a:t>
            </a:r>
            <a:r>
              <a:rPr lang="en-US" sz="1400" dirty="0" smtClean="0"/>
              <a:t>      observed </a:t>
            </a:r>
            <a:r>
              <a:rPr lang="en-US" sz="1400" dirty="0"/>
              <a:t>each of them</a:t>
            </a:r>
          </a:p>
          <a:p>
            <a:r>
              <a:rPr lang="sl-SI" sz="1400" dirty="0"/>
              <a:t>14.25 – 14.50 – </a:t>
            </a:r>
            <a:r>
              <a:rPr lang="sl-SI" sz="1400" dirty="0" smtClean="0"/>
              <a:t>Marta </a:t>
            </a:r>
            <a:r>
              <a:rPr lang="sl-SI" sz="1400" dirty="0"/>
              <a:t>Grom</a:t>
            </a:r>
            <a:r>
              <a:rPr lang="en-US" sz="1400" dirty="0"/>
              <a:t> Example enabling environment for identifying giftedness</a:t>
            </a:r>
            <a:endParaRPr lang="sl-SI" sz="1400" dirty="0"/>
          </a:p>
          <a:p>
            <a:r>
              <a:rPr lang="sl-SI" sz="1400" dirty="0"/>
              <a:t>14.50 – 15.15 </a:t>
            </a:r>
            <a:r>
              <a:rPr lang="sl-SI" sz="1400" dirty="0" smtClean="0"/>
              <a:t>–</a:t>
            </a:r>
            <a:r>
              <a:rPr lang="en-US" sz="1400" dirty="0" smtClean="0"/>
              <a:t> </a:t>
            </a:r>
            <a:r>
              <a:rPr lang="sl-SI" sz="1400" dirty="0" smtClean="0"/>
              <a:t>Klemen </a:t>
            </a:r>
            <a:r>
              <a:rPr lang="sl-SI" sz="1400" dirty="0"/>
              <a:t>Žerjav </a:t>
            </a:r>
            <a:r>
              <a:rPr lang="en-US" sz="1400" dirty="0"/>
              <a:t>Support strategies to develop children potentials</a:t>
            </a:r>
          </a:p>
          <a:p>
            <a:r>
              <a:rPr lang="sl-SI" sz="1400" dirty="0"/>
              <a:t>15.15 – 15.40 – Alenka Klenovšek </a:t>
            </a:r>
            <a:r>
              <a:rPr lang="en-US" sz="1400" dirty="0"/>
              <a:t>Structural play</a:t>
            </a:r>
          </a:p>
          <a:p>
            <a:r>
              <a:rPr lang="sl-SI" sz="1400" dirty="0"/>
              <a:t>15.40 – 16.00 – Ana Češnovar </a:t>
            </a:r>
            <a:r>
              <a:rPr lang="en-US" sz="1400" dirty="0"/>
              <a:t>Playing with cardboard boxes</a:t>
            </a:r>
          </a:p>
          <a:p>
            <a:r>
              <a:rPr lang="sl-SI" sz="1400" dirty="0"/>
              <a:t>16.00 – 16.25 – Tatjana Taja Guzelj </a:t>
            </a:r>
            <a:r>
              <a:rPr lang="en-US" sz="1400" dirty="0"/>
              <a:t>How to recognize giftedness</a:t>
            </a:r>
          </a:p>
          <a:p>
            <a:r>
              <a:rPr lang="sl-SI" sz="1400" dirty="0"/>
              <a:t>16.25 – 16.45 – Karmen Majcen </a:t>
            </a:r>
            <a:r>
              <a:rPr lang="en-US" sz="1400" dirty="0"/>
              <a:t>Build </a:t>
            </a:r>
            <a:r>
              <a:rPr lang="en-US" sz="1400" dirty="0" smtClean="0"/>
              <a:t>together</a:t>
            </a:r>
            <a:endParaRPr lang="en-US" sz="1400" dirty="0"/>
          </a:p>
        </p:txBody>
      </p:sp>
    </p:spTree>
    <p:extLst>
      <p:ext uri="{BB962C8B-B14F-4D97-AF65-F5344CB8AC3E}">
        <p14:creationId xmlns:p14="http://schemas.microsoft.com/office/powerpoint/2010/main" val="14855464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Strategies – gifted child</a:t>
            </a:r>
            <a:endParaRPr lang="sl-SI" b="1" dirty="0"/>
          </a:p>
        </p:txBody>
      </p:sp>
      <p:sp>
        <p:nvSpPr>
          <p:cNvPr id="3" name="Content Placeholder 2"/>
          <p:cNvSpPr>
            <a:spLocks noGrp="1"/>
          </p:cNvSpPr>
          <p:nvPr>
            <p:ph idx="1"/>
          </p:nvPr>
        </p:nvSpPr>
        <p:spPr/>
        <p:txBody>
          <a:bodyPr/>
          <a:lstStyle/>
          <a:p>
            <a:pPr marL="0" indent="0">
              <a:buNone/>
            </a:pPr>
            <a:r>
              <a:rPr lang="en-US" b="1" dirty="0" smtClean="0"/>
              <a:t>Emotional – social strategies</a:t>
            </a:r>
          </a:p>
          <a:p>
            <a:pPr marL="0" indent="0">
              <a:buNone/>
            </a:pPr>
            <a:r>
              <a:rPr lang="en-US" dirty="0" smtClean="0"/>
              <a:t>- Attachment/Relationship</a:t>
            </a:r>
          </a:p>
          <a:p>
            <a:pPr marL="0" indent="0">
              <a:buNone/>
            </a:pPr>
            <a:r>
              <a:rPr lang="en-US" dirty="0" smtClean="0"/>
              <a:t>- Relaxing techniques</a:t>
            </a:r>
          </a:p>
          <a:p>
            <a:pPr marL="0" indent="0">
              <a:buNone/>
            </a:pPr>
            <a:r>
              <a:rPr lang="en-US" dirty="0" smtClean="0"/>
              <a:t>- Turtle technique</a:t>
            </a:r>
          </a:p>
          <a:p>
            <a:pPr marL="0" indent="0">
              <a:buNone/>
            </a:pPr>
            <a:endParaRPr lang="en-US" dirty="0" smtClean="0"/>
          </a:p>
        </p:txBody>
      </p:sp>
    </p:spTree>
    <p:extLst>
      <p:ext uri="{BB962C8B-B14F-4D97-AF65-F5344CB8AC3E}">
        <p14:creationId xmlns:p14="http://schemas.microsoft.com/office/powerpoint/2010/main" val="17417295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Strategies – gifted child</a:t>
            </a:r>
            <a:endParaRPr lang="sl-SI" b="1" dirty="0"/>
          </a:p>
        </p:txBody>
      </p:sp>
      <p:sp>
        <p:nvSpPr>
          <p:cNvPr id="3" name="Content Placeholder 2"/>
          <p:cNvSpPr>
            <a:spLocks noGrp="1"/>
          </p:cNvSpPr>
          <p:nvPr>
            <p:ph idx="1"/>
          </p:nvPr>
        </p:nvSpPr>
        <p:spPr>
          <a:xfrm>
            <a:off x="779417" y="1690688"/>
            <a:ext cx="10515600" cy="4351338"/>
          </a:xfrm>
        </p:spPr>
        <p:txBody>
          <a:bodyPr/>
          <a:lstStyle/>
          <a:p>
            <a:pPr marL="0" indent="0">
              <a:buNone/>
            </a:pPr>
            <a:r>
              <a:rPr lang="en-US" b="1" dirty="0" smtClean="0"/>
              <a:t>Cognitive – academic giftedness</a:t>
            </a:r>
          </a:p>
          <a:p>
            <a:pPr>
              <a:buFontTx/>
              <a:buChar char="-"/>
            </a:pPr>
            <a:r>
              <a:rPr lang="en-US" dirty="0" smtClean="0"/>
              <a:t>Questions (new Bloom taxonomy)</a:t>
            </a:r>
            <a:endParaRPr lang="sl-SI" dirty="0"/>
          </a:p>
        </p:txBody>
      </p:sp>
      <p:pic>
        <p:nvPicPr>
          <p:cNvPr id="1026" name="Picture 2" descr="http://www.nbss.ie/sites/default/files/bloom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6748" y="1759100"/>
            <a:ext cx="4286823" cy="3208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2117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Strategies – gifted child</a:t>
            </a:r>
            <a:endParaRPr lang="sl-SI" b="1"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Creative </a:t>
            </a:r>
            <a:r>
              <a:rPr lang="en-US" b="1" dirty="0" smtClean="0"/>
              <a:t>learning style</a:t>
            </a:r>
          </a:p>
          <a:p>
            <a:pPr marL="0" indent="0">
              <a:buNone/>
            </a:pPr>
            <a:endParaRPr lang="en-US" b="1" dirty="0"/>
          </a:p>
          <a:p>
            <a:pPr marL="0" indent="0">
              <a:buNone/>
            </a:pPr>
            <a:r>
              <a:rPr lang="en-US" dirty="0"/>
              <a:t>OTHER USE New </a:t>
            </a:r>
            <a:r>
              <a:rPr lang="en-US" dirty="0" smtClean="0"/>
              <a:t>options? Modified? </a:t>
            </a:r>
            <a:r>
              <a:rPr lang="en-US" dirty="0"/>
              <a:t>What other </a:t>
            </a:r>
            <a:r>
              <a:rPr lang="en-US" dirty="0" smtClean="0"/>
              <a:t>ideas? </a:t>
            </a:r>
          </a:p>
          <a:p>
            <a:pPr marL="0" indent="0">
              <a:buNone/>
            </a:pPr>
            <a:r>
              <a:rPr lang="en-US" dirty="0" smtClean="0"/>
              <a:t>CHANGE Turn around</a:t>
            </a:r>
            <a:r>
              <a:rPr lang="en-US" dirty="0"/>
              <a:t>? Change meaning, color, motion, sound, </a:t>
            </a:r>
            <a:r>
              <a:rPr lang="en-US" dirty="0" smtClean="0"/>
              <a:t>names</a:t>
            </a:r>
            <a:r>
              <a:rPr lang="en-US" dirty="0"/>
              <a:t>, forms ...? Other changes?</a:t>
            </a:r>
          </a:p>
          <a:p>
            <a:pPr marL="0" indent="0">
              <a:buNone/>
            </a:pPr>
            <a:r>
              <a:rPr lang="en-US" dirty="0"/>
              <a:t>INCREASE What to add? More what? Greater frequency? Harder? Higher? </a:t>
            </a:r>
            <a:r>
              <a:rPr lang="en-US" dirty="0" smtClean="0"/>
              <a:t>Longer? Additional </a:t>
            </a:r>
            <a:r>
              <a:rPr lang="en-US" dirty="0"/>
              <a:t>content? Doubling? Multiplying? </a:t>
            </a:r>
            <a:r>
              <a:rPr lang="en-US" dirty="0" smtClean="0"/>
              <a:t>Exaggeration? Smaller</a:t>
            </a:r>
            <a:r>
              <a:rPr lang="en-US" dirty="0"/>
              <a:t>? More compact? Minimized? Lowered? Short? Reduce weight? Drain - eliminated? Divide?</a:t>
            </a:r>
          </a:p>
          <a:p>
            <a:pPr marL="0" indent="0">
              <a:buNone/>
            </a:pPr>
            <a:r>
              <a:rPr lang="en-US" dirty="0" smtClean="0"/>
              <a:t>REPLACE</a:t>
            </a:r>
            <a:r>
              <a:rPr lang="en-US" dirty="0"/>
              <a:t>. what instead? Other ingredients? Another material? Another process? </a:t>
            </a:r>
            <a:r>
              <a:rPr lang="en-US" dirty="0" smtClean="0"/>
              <a:t>A </a:t>
            </a:r>
            <a:r>
              <a:rPr lang="en-US" dirty="0"/>
              <a:t>different approach? Another tone or voice?</a:t>
            </a:r>
          </a:p>
          <a:p>
            <a:pPr marL="0" indent="0">
              <a:buNone/>
            </a:pPr>
            <a:r>
              <a:rPr lang="en-US" dirty="0" smtClean="0"/>
              <a:t>TRANSFORM </a:t>
            </a:r>
            <a:r>
              <a:rPr lang="en-US" dirty="0"/>
              <a:t>Replace components? </a:t>
            </a:r>
            <a:r>
              <a:rPr lang="en-US" dirty="0" smtClean="0"/>
              <a:t>Different </a:t>
            </a:r>
            <a:r>
              <a:rPr lang="en-US" dirty="0"/>
              <a:t>appearance? A different sequence? Replacing the cause of the result? </a:t>
            </a:r>
            <a:endParaRPr lang="en-US" dirty="0" smtClean="0"/>
          </a:p>
          <a:p>
            <a:pPr marL="0" indent="0">
              <a:buNone/>
            </a:pPr>
            <a:r>
              <a:rPr lang="en-US" dirty="0" smtClean="0"/>
              <a:t>RETURN </a:t>
            </a:r>
            <a:r>
              <a:rPr lang="en-US" dirty="0"/>
              <a:t>to replace the negative with the positive, or vice versa? What about conflicts? Replace the starting point? To change the application? See the other side? What about taste, composition, aroma, assortment ...?</a:t>
            </a:r>
          </a:p>
          <a:p>
            <a:pPr marL="0" indent="0">
              <a:buNone/>
            </a:pPr>
            <a:r>
              <a:rPr lang="en-US" dirty="0" smtClean="0"/>
              <a:t>COMBINING </a:t>
            </a:r>
            <a:r>
              <a:rPr lang="en-US" dirty="0" err="1" smtClean="0"/>
              <a:t>Combining</a:t>
            </a:r>
            <a:r>
              <a:rPr lang="en-US" dirty="0" smtClean="0"/>
              <a:t> </a:t>
            </a:r>
            <a:r>
              <a:rPr lang="en-US" dirty="0"/>
              <a:t>units? Combining </a:t>
            </a:r>
            <a:r>
              <a:rPr lang="en-US" dirty="0" smtClean="0"/>
              <a:t>purposes or </a:t>
            </a:r>
            <a:r>
              <a:rPr lang="en-US" dirty="0"/>
              <a:t>ideas?</a:t>
            </a:r>
            <a:endParaRPr lang="sl-SI" dirty="0"/>
          </a:p>
        </p:txBody>
      </p:sp>
    </p:spTree>
    <p:extLst>
      <p:ext uri="{BB962C8B-B14F-4D97-AF65-F5344CB8AC3E}">
        <p14:creationId xmlns:p14="http://schemas.microsoft.com/office/powerpoint/2010/main" val="3274035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637" y="926069"/>
            <a:ext cx="4749387" cy="3787611"/>
          </a:xfrm>
          <a:ln w="15875">
            <a:solidFill>
              <a:schemeClr val="accent1"/>
            </a:solidFill>
          </a:ln>
        </p:spPr>
        <p:txBody>
          <a:bodyPr>
            <a:noAutofit/>
          </a:bodyPr>
          <a:lstStyle/>
          <a:p>
            <a:pPr marL="0" indent="0">
              <a:buNone/>
            </a:pPr>
            <a:r>
              <a:rPr lang="en-US" sz="1500" b="1" dirty="0" err="1" smtClean="0"/>
              <a:t>Thrusday</a:t>
            </a:r>
            <a:r>
              <a:rPr lang="en-US" sz="1500" b="1" dirty="0" smtClean="0"/>
              <a:t>, 28. 1. 2016 – Medical chamber of Slovenia</a:t>
            </a:r>
          </a:p>
          <a:p>
            <a:pPr marL="0" indent="0">
              <a:buNone/>
            </a:pPr>
            <a:r>
              <a:rPr lang="en-US" sz="1500" b="1" dirty="0" smtClean="0"/>
              <a:t>Third day</a:t>
            </a:r>
          </a:p>
          <a:p>
            <a:pPr marL="0" indent="0">
              <a:buNone/>
            </a:pPr>
            <a:r>
              <a:rPr lang="en-US" sz="1500" b="1" dirty="0" smtClean="0"/>
              <a:t>Free morning</a:t>
            </a:r>
          </a:p>
          <a:p>
            <a:pPr marL="0" indent="0">
              <a:buNone/>
            </a:pPr>
            <a:r>
              <a:rPr lang="en-US" sz="1500" dirty="0" smtClean="0"/>
              <a:t>12.30 – 13.30 Lunch (!)</a:t>
            </a:r>
          </a:p>
          <a:p>
            <a:pPr marL="0" indent="0">
              <a:buNone/>
            </a:pPr>
            <a:r>
              <a:rPr lang="en-US" sz="1500" dirty="0" smtClean="0"/>
              <a:t>14.00 – 16.30 </a:t>
            </a:r>
          </a:p>
          <a:p>
            <a:pPr marL="0" indent="0">
              <a:buNone/>
            </a:pPr>
            <a:r>
              <a:rPr lang="sl-SI" sz="1500" dirty="0"/>
              <a:t>14.00-15.00 – Milan Hosta </a:t>
            </a:r>
            <a:r>
              <a:rPr lang="sl-SI" sz="1500" dirty="0" smtClean="0"/>
              <a:t>PLAYNESS</a:t>
            </a:r>
            <a:r>
              <a:rPr lang="en-US" sz="1500" dirty="0" smtClean="0"/>
              <a:t> (Motor abilities)</a:t>
            </a:r>
            <a:endParaRPr lang="sl-SI" sz="1500" dirty="0"/>
          </a:p>
          <a:p>
            <a:pPr marL="0" indent="0">
              <a:buNone/>
            </a:pPr>
            <a:r>
              <a:rPr lang="sl-SI" sz="1500" dirty="0"/>
              <a:t>15.00-15.25 – Miša </a:t>
            </a:r>
            <a:r>
              <a:rPr lang="sl-SI" sz="1500" dirty="0" smtClean="0"/>
              <a:t>Pintarič</a:t>
            </a:r>
            <a:r>
              <a:rPr lang="en-US" sz="1500" dirty="0" smtClean="0"/>
              <a:t> Play and magnets</a:t>
            </a:r>
          </a:p>
          <a:p>
            <a:pPr marL="0" indent="0">
              <a:buNone/>
            </a:pPr>
            <a:r>
              <a:rPr lang="sl-SI" sz="1500" dirty="0" smtClean="0"/>
              <a:t>15.25-15.50 </a:t>
            </a:r>
            <a:r>
              <a:rPr lang="sl-SI" sz="1500" dirty="0"/>
              <a:t>– Marinka Novak </a:t>
            </a:r>
            <a:r>
              <a:rPr lang="en-US" sz="1500" dirty="0" smtClean="0"/>
              <a:t>Curious Ladybugs and Hoses</a:t>
            </a:r>
          </a:p>
          <a:p>
            <a:pPr marL="0" indent="0">
              <a:buNone/>
            </a:pPr>
            <a:r>
              <a:rPr lang="sl-SI" sz="1500" dirty="0" smtClean="0"/>
              <a:t>15.50-16.10 </a:t>
            </a:r>
            <a:r>
              <a:rPr lang="sl-SI" sz="1500" dirty="0"/>
              <a:t>– Maja Robek </a:t>
            </a:r>
            <a:r>
              <a:rPr lang="en-US" sz="1500" dirty="0" smtClean="0"/>
              <a:t>Harvesting nuts</a:t>
            </a:r>
          </a:p>
          <a:p>
            <a:pPr marL="0" indent="0">
              <a:buNone/>
            </a:pPr>
            <a:r>
              <a:rPr lang="sl-SI" sz="1500" dirty="0" smtClean="0"/>
              <a:t>16.10-16.30 </a:t>
            </a:r>
            <a:r>
              <a:rPr lang="sl-SI" sz="1500" dirty="0"/>
              <a:t>– Petra </a:t>
            </a:r>
            <a:r>
              <a:rPr lang="sl-SI" sz="1500" dirty="0" smtClean="0"/>
              <a:t>Tratnik</a:t>
            </a:r>
            <a:r>
              <a:rPr lang="en-US" sz="1500" dirty="0" smtClean="0"/>
              <a:t> Playing with Wooden Blocks</a:t>
            </a:r>
          </a:p>
          <a:p>
            <a:pPr marL="0" indent="0">
              <a:buNone/>
            </a:pPr>
            <a:r>
              <a:rPr lang="en-US" sz="1500" dirty="0" smtClean="0"/>
              <a:t>16.30-17.00     Closing ceremony</a:t>
            </a:r>
          </a:p>
          <a:p>
            <a:pPr marL="0" indent="0">
              <a:buNone/>
            </a:pPr>
            <a:endParaRPr lang="en-US" sz="1100" dirty="0"/>
          </a:p>
          <a:p>
            <a:pPr marL="0" indent="0">
              <a:buNone/>
            </a:pPr>
            <a:endParaRPr lang="en-US" sz="1100" dirty="0"/>
          </a:p>
          <a:p>
            <a:pPr marL="0" indent="0">
              <a:buNone/>
            </a:pPr>
            <a:endParaRPr lang="en-US" sz="1100" dirty="0" smtClean="0"/>
          </a:p>
        </p:txBody>
      </p:sp>
      <p:sp>
        <p:nvSpPr>
          <p:cNvPr id="2" name="TextBox 1"/>
          <p:cNvSpPr txBox="1"/>
          <p:nvPr/>
        </p:nvSpPr>
        <p:spPr>
          <a:xfrm>
            <a:off x="5060021" y="926069"/>
            <a:ext cx="4010499" cy="4201150"/>
          </a:xfrm>
          <a:prstGeom prst="rect">
            <a:avLst/>
          </a:prstGeom>
          <a:noFill/>
          <a:ln w="15875" cmpd="dbl">
            <a:solidFill>
              <a:schemeClr val="accent1"/>
            </a:solidFill>
          </a:ln>
        </p:spPr>
        <p:txBody>
          <a:bodyPr wrap="square" rtlCol="0">
            <a:spAutoFit/>
          </a:bodyPr>
          <a:lstStyle/>
          <a:p>
            <a:r>
              <a:rPr lang="en-US" sz="1500" b="1" dirty="0"/>
              <a:t>Friday, 29. 1. 2016 (9.00 – 16.00</a:t>
            </a:r>
            <a:r>
              <a:rPr lang="en-US" sz="1500" b="1" dirty="0" smtClean="0"/>
              <a:t>) – Vrtec </a:t>
            </a:r>
            <a:r>
              <a:rPr lang="en-US" sz="1500" b="1" dirty="0" err="1" smtClean="0"/>
              <a:t>Vrhovci</a:t>
            </a:r>
            <a:endParaRPr lang="en-US" sz="1500" b="1" dirty="0"/>
          </a:p>
          <a:p>
            <a:r>
              <a:rPr lang="en-US" sz="1500" b="1" dirty="0"/>
              <a:t>Fourth </a:t>
            </a:r>
            <a:r>
              <a:rPr lang="en-US" sz="1500" b="1" dirty="0" smtClean="0"/>
              <a:t>day</a:t>
            </a:r>
          </a:p>
          <a:p>
            <a:r>
              <a:rPr lang="en-US" sz="1500" b="1" dirty="0" smtClean="0"/>
              <a:t>Practical strategies - workshops</a:t>
            </a:r>
          </a:p>
          <a:p>
            <a:r>
              <a:rPr lang="en-US" sz="1500" dirty="0" smtClean="0"/>
              <a:t>9.00-10.00 </a:t>
            </a:r>
          </a:p>
          <a:p>
            <a:r>
              <a:rPr lang="en-US" sz="1500" b="1" dirty="0" smtClean="0"/>
              <a:t>Visit kindergarten</a:t>
            </a:r>
          </a:p>
          <a:p>
            <a:r>
              <a:rPr lang="en-US" sz="1400" dirty="0" smtClean="0"/>
              <a:t>10.00 – 11.00</a:t>
            </a:r>
          </a:p>
          <a:p>
            <a:r>
              <a:rPr lang="en-US" sz="1400" b="1" i="1" dirty="0" smtClean="0"/>
              <a:t>Creativity</a:t>
            </a:r>
          </a:p>
          <a:p>
            <a:r>
              <a:rPr lang="en-US" sz="1500" dirty="0" smtClean="0"/>
              <a:t>11.00-11.30 </a:t>
            </a:r>
          </a:p>
          <a:p>
            <a:r>
              <a:rPr lang="en-US" sz="1500" dirty="0" smtClean="0"/>
              <a:t>Break</a:t>
            </a:r>
          </a:p>
          <a:p>
            <a:r>
              <a:rPr lang="en-US" sz="1500" dirty="0" smtClean="0"/>
              <a:t>11.30-13.00 </a:t>
            </a:r>
          </a:p>
          <a:p>
            <a:r>
              <a:rPr lang="en-US" sz="1400" b="1" i="1" dirty="0" smtClean="0"/>
              <a:t>Cognitive – academic/intellectual development</a:t>
            </a:r>
          </a:p>
          <a:p>
            <a:r>
              <a:rPr lang="en-US" sz="1500" dirty="0" smtClean="0"/>
              <a:t>13.00 – 14.00 Lunch</a:t>
            </a:r>
          </a:p>
          <a:p>
            <a:r>
              <a:rPr lang="en-US" sz="1500" dirty="0" smtClean="0"/>
              <a:t>14.00 – 16.00</a:t>
            </a:r>
          </a:p>
          <a:p>
            <a:r>
              <a:rPr lang="en-US" sz="1400" b="1" i="1" dirty="0" smtClean="0"/>
              <a:t>Learning style</a:t>
            </a:r>
          </a:p>
          <a:p>
            <a:r>
              <a:rPr lang="en-US" sz="1400" b="1" i="1" dirty="0" smtClean="0"/>
              <a:t>Problem solving</a:t>
            </a:r>
            <a:endParaRPr lang="en-US" sz="1400" b="1" i="1" dirty="0"/>
          </a:p>
          <a:p>
            <a:endParaRPr lang="en-US" dirty="0"/>
          </a:p>
          <a:p>
            <a:endParaRPr lang="en-US" sz="1100" dirty="0"/>
          </a:p>
          <a:p>
            <a:endParaRPr lang="en-US" dirty="0" smtClean="0"/>
          </a:p>
        </p:txBody>
      </p:sp>
      <p:sp>
        <p:nvSpPr>
          <p:cNvPr id="4" name="TextBox 3"/>
          <p:cNvSpPr txBox="1"/>
          <p:nvPr/>
        </p:nvSpPr>
        <p:spPr>
          <a:xfrm>
            <a:off x="9134763" y="926069"/>
            <a:ext cx="2937164" cy="1969770"/>
          </a:xfrm>
          <a:prstGeom prst="rect">
            <a:avLst/>
          </a:prstGeom>
          <a:noFill/>
          <a:ln w="15875" cmpd="dbl">
            <a:solidFill>
              <a:schemeClr val="accent1"/>
            </a:solidFill>
          </a:ln>
        </p:spPr>
        <p:txBody>
          <a:bodyPr wrap="square" rtlCol="0">
            <a:spAutoFit/>
          </a:bodyPr>
          <a:lstStyle/>
          <a:p>
            <a:r>
              <a:rPr lang="en-US" sz="1500" b="1" dirty="0" err="1"/>
              <a:t>Satuday</a:t>
            </a:r>
            <a:r>
              <a:rPr lang="en-US" sz="1500" b="1" dirty="0"/>
              <a:t>, 30. 1. 2016 (9.00 – 12.00)</a:t>
            </a:r>
          </a:p>
          <a:p>
            <a:r>
              <a:rPr lang="en-US" sz="1500" dirty="0"/>
              <a:t>Fifth </a:t>
            </a:r>
            <a:r>
              <a:rPr lang="en-US" sz="1500" dirty="0" smtClean="0"/>
              <a:t>day </a:t>
            </a:r>
            <a:r>
              <a:rPr lang="en-US" sz="1500" b="1" dirty="0"/>
              <a:t>– Vrtec </a:t>
            </a:r>
            <a:r>
              <a:rPr lang="en-US" sz="1500" b="1" dirty="0" err="1"/>
              <a:t>Vrhovci</a:t>
            </a:r>
            <a:endParaRPr lang="en-US" sz="1500" dirty="0" smtClean="0"/>
          </a:p>
          <a:p>
            <a:r>
              <a:rPr lang="en-US" sz="1400" b="1" i="1" dirty="0"/>
              <a:t>Social and emotional development</a:t>
            </a:r>
          </a:p>
          <a:p>
            <a:endParaRPr lang="en-US" sz="1500" dirty="0"/>
          </a:p>
          <a:p>
            <a:endParaRPr lang="en-US" sz="1500" dirty="0" smtClean="0"/>
          </a:p>
          <a:p>
            <a:endParaRPr lang="en-US" sz="1500" dirty="0"/>
          </a:p>
          <a:p>
            <a:endParaRPr lang="en-US" sz="1500" dirty="0" smtClean="0"/>
          </a:p>
          <a:p>
            <a:endParaRPr lang="sl-SI" dirty="0"/>
          </a:p>
        </p:txBody>
      </p:sp>
      <p:sp>
        <p:nvSpPr>
          <p:cNvPr id="5" name="TextBox 4"/>
          <p:cNvSpPr txBox="1"/>
          <p:nvPr/>
        </p:nvSpPr>
        <p:spPr>
          <a:xfrm>
            <a:off x="259444" y="5443560"/>
            <a:ext cx="3613727" cy="369332"/>
          </a:xfrm>
          <a:prstGeom prst="rect">
            <a:avLst/>
          </a:prstGeom>
          <a:noFill/>
        </p:spPr>
        <p:txBody>
          <a:bodyPr wrap="square" rtlCol="0">
            <a:spAutoFit/>
          </a:bodyPr>
          <a:lstStyle/>
          <a:p>
            <a:r>
              <a:rPr lang="en-US" dirty="0" smtClean="0">
                <a:solidFill>
                  <a:schemeClr val="bg2">
                    <a:lumMod val="50000"/>
                  </a:schemeClr>
                </a:solidFill>
              </a:rPr>
              <a:t>Workshop 1 Introduction</a:t>
            </a:r>
            <a:endParaRPr lang="sl-SI" dirty="0">
              <a:solidFill>
                <a:schemeClr val="bg2">
                  <a:lumMod val="50000"/>
                </a:schemeClr>
              </a:solidFill>
            </a:endParaRPr>
          </a:p>
        </p:txBody>
      </p:sp>
    </p:spTree>
    <p:extLst>
      <p:ext uri="{BB962C8B-B14F-4D97-AF65-F5344CB8AC3E}">
        <p14:creationId xmlns:p14="http://schemas.microsoft.com/office/powerpoint/2010/main" val="4083986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Holistic View of Child Development </a:t>
            </a:r>
            <a:endParaRPr lang="sl-SI" b="1" dirty="0"/>
          </a:p>
        </p:txBody>
      </p:sp>
      <p:sp>
        <p:nvSpPr>
          <p:cNvPr id="3" name="Content Placeholder 2"/>
          <p:cNvSpPr>
            <a:spLocks noGrp="1"/>
          </p:cNvSpPr>
          <p:nvPr>
            <p:ph idx="1"/>
          </p:nvPr>
        </p:nvSpPr>
        <p:spPr/>
        <p:txBody>
          <a:bodyPr>
            <a:normAutofit/>
          </a:bodyPr>
          <a:lstStyle/>
          <a:p>
            <a:pPr marL="0" indent="0">
              <a:buNone/>
            </a:pPr>
            <a:r>
              <a:rPr lang="en-US" altLang="sl-SI" b="1" dirty="0"/>
              <a:t>Development is holistic; it consists of inter-dependent dimensions</a:t>
            </a:r>
            <a:r>
              <a:rPr lang="en-US" altLang="sl-SI" dirty="0"/>
              <a:t>.</a:t>
            </a:r>
          </a:p>
          <a:p>
            <a:pPr marL="0" indent="0">
              <a:buNone/>
            </a:pPr>
            <a:r>
              <a:rPr lang="en-US" altLang="sl-SI" dirty="0"/>
              <a:t/>
            </a:r>
            <a:br>
              <a:rPr lang="en-US" altLang="sl-SI" dirty="0"/>
            </a:br>
            <a:r>
              <a:rPr lang="en-US" altLang="sl-SI" dirty="0"/>
              <a:t>This means that the child’s development </a:t>
            </a:r>
            <a:r>
              <a:rPr lang="en-US" altLang="sl-SI" b="1" dirty="0">
                <a:solidFill>
                  <a:schemeClr val="tx2"/>
                </a:solidFill>
              </a:rPr>
              <a:t>cannot be fragmented </a:t>
            </a:r>
            <a:r>
              <a:rPr lang="en-US" altLang="sl-SI" dirty="0" smtClean="0"/>
              <a:t>into </a:t>
            </a:r>
            <a:r>
              <a:rPr lang="en-US" altLang="sl-SI" dirty="0"/>
              <a:t>health, nutrition, education, social, emotional and spiritual </a:t>
            </a:r>
            <a:r>
              <a:rPr lang="en-US" altLang="sl-SI" dirty="0" smtClean="0"/>
              <a:t>variables. </a:t>
            </a:r>
            <a:r>
              <a:rPr lang="en-US" altLang="sl-SI" dirty="0"/>
              <a:t>All are </a:t>
            </a:r>
            <a:r>
              <a:rPr lang="en-US" altLang="sl-SI" b="1" dirty="0">
                <a:solidFill>
                  <a:schemeClr val="tx2"/>
                </a:solidFill>
              </a:rPr>
              <a:t>interconnected </a:t>
            </a:r>
            <a:r>
              <a:rPr lang="en-US" altLang="sl-SI" dirty="0" smtClean="0"/>
              <a:t>in </a:t>
            </a:r>
            <a:r>
              <a:rPr lang="en-US" altLang="sl-SI" dirty="0"/>
              <a:t>a child’s life and </a:t>
            </a:r>
            <a:r>
              <a:rPr lang="en-US" altLang="sl-SI" b="1" dirty="0">
                <a:solidFill>
                  <a:schemeClr val="tx2"/>
                </a:solidFill>
              </a:rPr>
              <a:t>are developing simultaneously.</a:t>
            </a:r>
          </a:p>
          <a:p>
            <a:pPr marL="0" indent="0">
              <a:buNone/>
            </a:pPr>
            <a:r>
              <a:rPr lang="en-US" altLang="sl-SI" dirty="0" smtClean="0"/>
              <a:t>Progress </a:t>
            </a:r>
            <a:r>
              <a:rPr lang="en-US" altLang="sl-SI" dirty="0"/>
              <a:t>in one area affects progress in others. </a:t>
            </a:r>
          </a:p>
          <a:p>
            <a:pPr marL="0" indent="0">
              <a:buNone/>
            </a:pPr>
            <a:r>
              <a:rPr lang="en-US" altLang="sl-SI" dirty="0"/>
              <a:t>W</a:t>
            </a:r>
            <a:r>
              <a:rPr lang="en-US" altLang="sl-SI" dirty="0" smtClean="0"/>
              <a:t>hen </a:t>
            </a:r>
            <a:r>
              <a:rPr lang="en-US" altLang="sl-SI" dirty="0"/>
              <a:t>something goes wrong in any one of those areas, it has an impact on all the other areas.</a:t>
            </a:r>
            <a:br>
              <a:rPr lang="en-US" altLang="sl-SI" dirty="0"/>
            </a:br>
            <a:endParaRPr lang="sl-SI" dirty="0"/>
          </a:p>
        </p:txBody>
      </p:sp>
      <p:sp>
        <p:nvSpPr>
          <p:cNvPr id="4" name="TextBox 3"/>
          <p:cNvSpPr txBox="1"/>
          <p:nvPr/>
        </p:nvSpPr>
        <p:spPr>
          <a:xfrm>
            <a:off x="906236" y="6181397"/>
            <a:ext cx="2493819" cy="369332"/>
          </a:xfrm>
          <a:prstGeom prst="rect">
            <a:avLst/>
          </a:prstGeom>
          <a:noFill/>
        </p:spPr>
        <p:txBody>
          <a:bodyPr wrap="square" rtlCol="0">
            <a:spAutoFit/>
          </a:bodyPr>
          <a:lstStyle/>
          <a:p>
            <a:r>
              <a:rPr lang="en-US" dirty="0" smtClean="0">
                <a:solidFill>
                  <a:schemeClr val="bg2">
                    <a:lumMod val="50000"/>
                  </a:schemeClr>
                </a:solidFill>
              </a:rPr>
              <a:t>Sketch </a:t>
            </a:r>
            <a:endParaRPr lang="sl-SI" dirty="0">
              <a:solidFill>
                <a:schemeClr val="bg2">
                  <a:lumMod val="50000"/>
                </a:schemeClr>
              </a:solidFill>
            </a:endParaRPr>
          </a:p>
        </p:txBody>
      </p:sp>
    </p:spTree>
    <p:extLst>
      <p:ext uri="{BB962C8B-B14F-4D97-AF65-F5344CB8AC3E}">
        <p14:creationId xmlns:p14="http://schemas.microsoft.com/office/powerpoint/2010/main" val="1185789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Teachers view of giftedness and talent</a:t>
            </a:r>
            <a:endParaRPr lang="sl-SI"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1341026"/>
              </p:ext>
            </p:extLst>
          </p:nvPr>
        </p:nvGraphicFramePr>
        <p:xfrm>
          <a:off x="838200" y="1428750"/>
          <a:ext cx="10515600" cy="4051119"/>
        </p:xfrm>
        <a:graphic>
          <a:graphicData uri="http://schemas.openxmlformats.org/drawingml/2006/table">
            <a:tbl>
              <a:tblPr firstRow="1" bandRow="1">
                <a:tableStyleId>{5C22544A-7EE6-4342-B048-85BDC9FD1C3A}</a:tableStyleId>
              </a:tblPr>
              <a:tblGrid>
                <a:gridCol w="3023507"/>
                <a:gridCol w="7492093"/>
              </a:tblGrid>
              <a:tr h="332515">
                <a:tc>
                  <a:txBody>
                    <a:bodyPr/>
                    <a:lstStyle/>
                    <a:p>
                      <a:r>
                        <a:rPr lang="sl-SI" sz="1400" dirty="0" smtClean="0"/>
                        <a:t>Concepts and Definitions</a:t>
                      </a:r>
                      <a:endParaRPr lang="sl-SI" sz="1400" dirty="0"/>
                    </a:p>
                  </a:txBody>
                  <a:tcPr/>
                </a:tc>
                <a:tc>
                  <a:txBody>
                    <a:bodyPr/>
                    <a:lstStyle/>
                    <a:p>
                      <a:r>
                        <a:rPr lang="sl-SI" sz="1400" dirty="0" smtClean="0"/>
                        <a:t>Respondent Quotes</a:t>
                      </a:r>
                      <a:endParaRPr lang="sl-SI" sz="1400" dirty="0"/>
                    </a:p>
                  </a:txBody>
                  <a:tcPr/>
                </a:tc>
              </a:tr>
              <a:tr h="565556">
                <a:tc>
                  <a:txBody>
                    <a:bodyPr/>
                    <a:lstStyle/>
                    <a:p>
                      <a:r>
                        <a:rPr lang="sl-SI" sz="1800" b="1" dirty="0" smtClean="0"/>
                        <a:t>Multi-category</a:t>
                      </a:r>
                      <a:endParaRPr lang="sl-SI" sz="1800" b="1" dirty="0"/>
                    </a:p>
                  </a:txBody>
                  <a:tcPr/>
                </a:tc>
                <a:tc>
                  <a:txBody>
                    <a:bodyPr/>
                    <a:lstStyle/>
                    <a:p>
                      <a:r>
                        <a:rPr lang="en-US" sz="1400" dirty="0" smtClean="0"/>
                        <a:t>Children can be gifted in different aspects/ways e.g. mathematically, linguistically, musically, socially, so it is hard to put a percentage on it.</a:t>
                      </a:r>
                      <a:endParaRPr lang="sl-SI" sz="1400" dirty="0"/>
                    </a:p>
                  </a:txBody>
                  <a:tcPr/>
                </a:tc>
              </a:tr>
              <a:tr h="563336">
                <a:tc>
                  <a:txBody>
                    <a:bodyPr/>
                    <a:lstStyle/>
                    <a:p>
                      <a:r>
                        <a:rPr lang="sl-SI" sz="1800" b="1" dirty="0" smtClean="0"/>
                        <a:t>Holistic </a:t>
                      </a:r>
                      <a:endParaRPr lang="sl-SI" sz="1800" b="1" dirty="0"/>
                    </a:p>
                  </a:txBody>
                  <a:tcPr/>
                </a:tc>
                <a:tc>
                  <a:txBody>
                    <a:bodyPr/>
                    <a:lstStyle/>
                    <a:p>
                      <a:r>
                        <a:rPr lang="en-US" sz="1400" dirty="0" smtClean="0"/>
                        <a:t>A multiple intelligences approach makes for more holistic view of giftedness therefore a holistic assessments is critical, both in EC [early childhood] and in primary education.</a:t>
                      </a:r>
                      <a:endParaRPr lang="sl-SI" sz="1400" dirty="0"/>
                    </a:p>
                  </a:txBody>
                  <a:tcPr/>
                </a:tc>
              </a:tr>
              <a:tr h="579664">
                <a:tc>
                  <a:txBody>
                    <a:bodyPr/>
                    <a:lstStyle/>
                    <a:p>
                      <a:r>
                        <a:rPr lang="sl-SI" sz="1800" b="1" dirty="0" smtClean="0"/>
                        <a:t>Comparative </a:t>
                      </a:r>
                      <a:endParaRPr lang="sl-SI" sz="1800" b="1" dirty="0"/>
                    </a:p>
                  </a:txBody>
                  <a:tcPr/>
                </a:tc>
                <a:tc>
                  <a:txBody>
                    <a:bodyPr/>
                    <a:lstStyle/>
                    <a:p>
                      <a:r>
                        <a:rPr lang="en-US" sz="1400" dirty="0" smtClean="0"/>
                        <a:t>Giftedness children are those who demonstrate abilities above those of their peer group. They could also be those who demonstrate the potential to achieve above their peers.</a:t>
                      </a:r>
                      <a:endParaRPr lang="sl-SI" sz="1400" dirty="0"/>
                    </a:p>
                  </a:txBody>
                  <a:tcPr/>
                </a:tc>
              </a:tr>
              <a:tr h="547008">
                <a:tc>
                  <a:txBody>
                    <a:bodyPr/>
                    <a:lstStyle/>
                    <a:p>
                      <a:r>
                        <a:rPr lang="sl-SI" sz="1800" b="1" dirty="0" smtClean="0"/>
                        <a:t>Intellectual </a:t>
                      </a:r>
                      <a:endParaRPr lang="sl-SI" sz="1800" b="1" dirty="0"/>
                    </a:p>
                  </a:txBody>
                  <a:tcPr/>
                </a:tc>
                <a:tc>
                  <a:txBody>
                    <a:bodyPr/>
                    <a:lstStyle/>
                    <a:p>
                      <a:r>
                        <a:rPr lang="en-US" sz="1400" dirty="0" smtClean="0"/>
                        <a:t>A child who has an intellectual grasp of ideas or concepts and who can out it into action or extend the theories beyond regurgitation of facts.</a:t>
                      </a:r>
                      <a:endParaRPr lang="sl-SI" sz="1400" dirty="0"/>
                    </a:p>
                  </a:txBody>
                  <a:tcPr/>
                </a:tc>
              </a:tr>
              <a:tr h="342900">
                <a:tc>
                  <a:txBody>
                    <a:bodyPr/>
                    <a:lstStyle/>
                    <a:p>
                      <a:r>
                        <a:rPr lang="sl-SI" sz="1800" b="1" dirty="0" smtClean="0"/>
                        <a:t>Egalitarian</a:t>
                      </a:r>
                      <a:endParaRPr lang="sl-SI" sz="1800" b="1" dirty="0"/>
                    </a:p>
                  </a:txBody>
                  <a:tcPr/>
                </a:tc>
                <a:tc>
                  <a:txBody>
                    <a:bodyPr/>
                    <a:lstStyle/>
                    <a:p>
                      <a:r>
                        <a:rPr lang="en-US" sz="1400" dirty="0" smtClean="0"/>
                        <a:t>I believe that given the right environment every child has the potential to be gifted.</a:t>
                      </a:r>
                      <a:endParaRPr lang="sl-SI" sz="1400" dirty="0"/>
                    </a:p>
                  </a:txBody>
                  <a:tcPr/>
                </a:tc>
              </a:tr>
              <a:tr h="359228">
                <a:tc>
                  <a:txBody>
                    <a:bodyPr/>
                    <a:lstStyle/>
                    <a:p>
                      <a:r>
                        <a:rPr lang="sl-SI" sz="1800" b="1" dirty="0" smtClean="0"/>
                        <a:t>Not Labelling</a:t>
                      </a:r>
                      <a:endParaRPr lang="sl-SI" sz="1800" b="1" dirty="0"/>
                    </a:p>
                  </a:txBody>
                  <a:tcPr/>
                </a:tc>
                <a:tc>
                  <a:txBody>
                    <a:bodyPr/>
                    <a:lstStyle/>
                    <a:p>
                      <a:r>
                        <a:rPr lang="en-US" sz="1400" dirty="0" smtClean="0"/>
                        <a:t>I am wary of labelling and aim to foster the strengths of all. </a:t>
                      </a:r>
                      <a:endParaRPr lang="sl-SI" sz="1400" dirty="0"/>
                    </a:p>
                  </a:txBody>
                  <a:tcPr/>
                </a:tc>
              </a:tr>
              <a:tr h="387729">
                <a:tc>
                  <a:txBody>
                    <a:bodyPr/>
                    <a:lstStyle/>
                    <a:p>
                      <a:r>
                        <a:rPr lang="sl-SI" sz="1800" b="1" dirty="0" smtClean="0"/>
                        <a:t>Qualitative</a:t>
                      </a:r>
                      <a:endParaRPr lang="sl-SI" sz="1800" b="1" dirty="0"/>
                    </a:p>
                  </a:txBody>
                  <a:tcPr/>
                </a:tc>
                <a:tc>
                  <a:txBody>
                    <a:bodyPr/>
                    <a:lstStyle/>
                    <a:p>
                      <a:r>
                        <a:rPr lang="en-US" sz="1400" dirty="0" smtClean="0"/>
                        <a:t>Gifted children are those who learn faster, see things in different ways from their age peers, exhibit curiosity and understanding which is ‘more than’ others, feel emotions intensely, don’t fit easily – many of these characteristics in one child indicate giftedness to me.</a:t>
                      </a:r>
                      <a:endParaRPr lang="sl-SI" sz="1400" dirty="0"/>
                    </a:p>
                  </a:txBody>
                  <a:tcPr/>
                </a:tc>
              </a:tr>
            </a:tbl>
          </a:graphicData>
        </a:graphic>
      </p:graphicFrame>
      <p:sp>
        <p:nvSpPr>
          <p:cNvPr id="6" name="TextBox 5"/>
          <p:cNvSpPr txBox="1"/>
          <p:nvPr/>
        </p:nvSpPr>
        <p:spPr>
          <a:xfrm>
            <a:off x="906236" y="5615189"/>
            <a:ext cx="10447564" cy="430887"/>
          </a:xfrm>
          <a:prstGeom prst="rect">
            <a:avLst/>
          </a:prstGeom>
          <a:noFill/>
        </p:spPr>
        <p:txBody>
          <a:bodyPr wrap="square" rtlCol="0">
            <a:spAutoFit/>
          </a:bodyPr>
          <a:lstStyle/>
          <a:p>
            <a:r>
              <a:rPr lang="en-US" sz="1100" dirty="0" smtClean="0">
                <a:solidFill>
                  <a:schemeClr val="tx1">
                    <a:lumMod val="65000"/>
                    <a:lumOff val="35000"/>
                  </a:schemeClr>
                </a:solidFill>
              </a:rPr>
              <a:t>Source: </a:t>
            </a:r>
            <a:r>
              <a:rPr lang="en-US" sz="1100" dirty="0" err="1" smtClean="0">
                <a:solidFill>
                  <a:schemeClr val="tx1">
                    <a:lumMod val="65000"/>
                    <a:lumOff val="35000"/>
                  </a:schemeClr>
                </a:solidFill>
              </a:rPr>
              <a:t>Margrain</a:t>
            </a:r>
            <a:r>
              <a:rPr lang="en-US" sz="1100" dirty="0">
                <a:solidFill>
                  <a:schemeClr val="tx1">
                    <a:lumMod val="65000"/>
                    <a:lumOff val="35000"/>
                  </a:schemeClr>
                </a:solidFill>
              </a:rPr>
              <a:t>, V., &amp; Farquhar, S. (2012). The education of gifted children in the early years: A first survey of views, teaching practices, resourcing and administration issues. APEX: The New Zealand Journal of Gifted Education, 17(1). Retrieved from www.giftedchildren.org.nz/apex</a:t>
            </a:r>
            <a:endParaRPr lang="sl-SI" sz="1100" dirty="0">
              <a:solidFill>
                <a:schemeClr val="tx1">
                  <a:lumMod val="65000"/>
                  <a:lumOff val="35000"/>
                </a:schemeClr>
              </a:solidFill>
            </a:endParaRPr>
          </a:p>
        </p:txBody>
      </p:sp>
      <p:sp>
        <p:nvSpPr>
          <p:cNvPr id="7" name="TextBox 6"/>
          <p:cNvSpPr txBox="1"/>
          <p:nvPr/>
        </p:nvSpPr>
        <p:spPr>
          <a:xfrm>
            <a:off x="906236" y="6181397"/>
            <a:ext cx="2493819" cy="369332"/>
          </a:xfrm>
          <a:prstGeom prst="rect">
            <a:avLst/>
          </a:prstGeom>
          <a:noFill/>
        </p:spPr>
        <p:txBody>
          <a:bodyPr wrap="square" rtlCol="0">
            <a:spAutoFit/>
          </a:bodyPr>
          <a:lstStyle/>
          <a:p>
            <a:r>
              <a:rPr lang="en-US" dirty="0" smtClean="0">
                <a:solidFill>
                  <a:schemeClr val="bg2">
                    <a:lumMod val="50000"/>
                  </a:schemeClr>
                </a:solidFill>
              </a:rPr>
              <a:t>Workshop 2 and 3</a:t>
            </a:r>
            <a:endParaRPr lang="sl-SI" dirty="0">
              <a:solidFill>
                <a:schemeClr val="bg2">
                  <a:lumMod val="50000"/>
                </a:schemeClr>
              </a:solidFill>
            </a:endParaRPr>
          </a:p>
        </p:txBody>
      </p:sp>
    </p:spTree>
    <p:extLst>
      <p:ext uri="{BB962C8B-B14F-4D97-AF65-F5344CB8AC3E}">
        <p14:creationId xmlns:p14="http://schemas.microsoft.com/office/powerpoint/2010/main" val="1432038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99855" y="904147"/>
            <a:ext cx="7590559" cy="5024950"/>
          </a:xfrm>
        </p:spPr>
      </p:pic>
    </p:spTree>
    <p:extLst>
      <p:ext uri="{BB962C8B-B14F-4D97-AF65-F5344CB8AC3E}">
        <p14:creationId xmlns:p14="http://schemas.microsoft.com/office/powerpoint/2010/main" val="3926841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process/information integration</a:t>
            </a:r>
            <a:endParaRPr lang="sl-SI" b="1" dirty="0"/>
          </a:p>
        </p:txBody>
      </p:sp>
      <p:sp>
        <p:nvSpPr>
          <p:cNvPr id="3" name="Content Placeholder 2"/>
          <p:cNvSpPr>
            <a:spLocks noGrp="1"/>
          </p:cNvSpPr>
          <p:nvPr>
            <p:ph idx="1"/>
          </p:nvPr>
        </p:nvSpPr>
        <p:spPr>
          <a:xfrm>
            <a:off x="838200" y="1825625"/>
            <a:ext cx="10515600" cy="2109066"/>
          </a:xfrm>
        </p:spPr>
        <p:txBody>
          <a:bodyPr/>
          <a:lstStyle/>
          <a:p>
            <a:pPr marL="0" indent="0">
              <a:buNone/>
            </a:pPr>
            <a:r>
              <a:rPr lang="en-US" dirty="0" smtClean="0"/>
              <a:t>1 Input </a:t>
            </a:r>
          </a:p>
          <a:p>
            <a:pPr marL="0" indent="0">
              <a:buNone/>
            </a:pPr>
            <a:r>
              <a:rPr lang="en-US" dirty="0" smtClean="0"/>
              <a:t>2 Processing </a:t>
            </a:r>
          </a:p>
          <a:p>
            <a:pPr marL="0" indent="0">
              <a:buNone/>
            </a:pPr>
            <a:r>
              <a:rPr lang="en-US" dirty="0" smtClean="0"/>
              <a:t>3 Memory</a:t>
            </a:r>
          </a:p>
          <a:p>
            <a:pPr marL="0" indent="0">
              <a:buNone/>
            </a:pPr>
            <a:r>
              <a:rPr lang="en-US" dirty="0" smtClean="0"/>
              <a:t>4 Output</a:t>
            </a:r>
            <a:endParaRPr lang="sl-SI" dirty="0"/>
          </a:p>
        </p:txBody>
      </p:sp>
    </p:spTree>
    <p:extLst>
      <p:ext uri="{BB962C8B-B14F-4D97-AF65-F5344CB8AC3E}">
        <p14:creationId xmlns:p14="http://schemas.microsoft.com/office/powerpoint/2010/main" val="3620672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
            </a:r>
            <a:br>
              <a:rPr lang="en-US" sz="4000" b="1" dirty="0" smtClean="0"/>
            </a:br>
            <a:r>
              <a:rPr lang="en-US" sz="4000" b="1" dirty="0" smtClean="0"/>
              <a:t>What </a:t>
            </a:r>
            <a:r>
              <a:rPr lang="en-US" sz="4000" b="1" dirty="0"/>
              <a:t>to look at “identification” of ability and </a:t>
            </a:r>
            <a:r>
              <a:rPr lang="en-US" sz="4000" b="1" dirty="0" err="1"/>
              <a:t>potencial</a:t>
            </a:r>
            <a:r>
              <a:rPr lang="en-US" sz="4000" b="1" dirty="0"/>
              <a:t>?</a:t>
            </a:r>
            <a:r>
              <a:rPr lang="en-US" b="1" dirty="0"/>
              <a:t/>
            </a:r>
            <a:br>
              <a:rPr lang="en-US" b="1" dirty="0"/>
            </a:br>
            <a:endParaRPr lang="sl-SI"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5353919"/>
              </p:ext>
            </p:extLst>
          </p:nvPr>
        </p:nvGraphicFramePr>
        <p:xfrm>
          <a:off x="1022927" y="1373042"/>
          <a:ext cx="5073073" cy="4968776"/>
        </p:xfrm>
        <a:graphic>
          <a:graphicData uri="http://schemas.openxmlformats.org/drawingml/2006/table">
            <a:tbl>
              <a:tblPr firstRow="1" bandRow="1">
                <a:tableStyleId>{5C22544A-7EE6-4342-B048-85BDC9FD1C3A}</a:tableStyleId>
              </a:tblPr>
              <a:tblGrid>
                <a:gridCol w="5073073"/>
              </a:tblGrid>
              <a:tr h="386671">
                <a:tc>
                  <a:txBody>
                    <a:bodyPr/>
                    <a:lstStyle/>
                    <a:p>
                      <a:r>
                        <a:rPr lang="en-US" dirty="0" smtClean="0"/>
                        <a:t>Domain</a:t>
                      </a:r>
                      <a:endParaRPr lang="sl-SI" dirty="0"/>
                    </a:p>
                  </a:txBody>
                  <a:tcPr/>
                </a:tc>
              </a:tr>
              <a:tr h="372878">
                <a:tc>
                  <a:txBody>
                    <a:bodyPr/>
                    <a:lstStyle/>
                    <a:p>
                      <a:r>
                        <a:rPr lang="sl-SI" sz="1800" dirty="0" smtClean="0"/>
                        <a:t>Cognitive (thinking) skills</a:t>
                      </a:r>
                      <a:endParaRPr lang="sl-SI" sz="1800" dirty="0"/>
                    </a:p>
                  </a:txBody>
                  <a:tcPr/>
                </a:tc>
              </a:tr>
              <a:tr h="382657">
                <a:tc>
                  <a:txBody>
                    <a:bodyPr/>
                    <a:lstStyle/>
                    <a:p>
                      <a:r>
                        <a:rPr lang="sl-SI" dirty="0" smtClean="0"/>
                        <a:t>Academic giftedness</a:t>
                      </a:r>
                      <a:endParaRPr lang="sl-SI" dirty="0"/>
                    </a:p>
                  </a:txBody>
                  <a:tcPr/>
                </a:tc>
              </a:tr>
              <a:tr h="382657">
                <a:tc>
                  <a:txBody>
                    <a:bodyPr/>
                    <a:lstStyle/>
                    <a:p>
                      <a:r>
                        <a:rPr lang="sl-SI" b="0" dirty="0" smtClean="0">
                          <a:solidFill>
                            <a:schemeClr val="tx1"/>
                          </a:solidFill>
                        </a:rPr>
                        <a:t>Learning style </a:t>
                      </a:r>
                      <a:endParaRPr lang="sl-SI" b="0" dirty="0">
                        <a:solidFill>
                          <a:schemeClr val="tx1"/>
                        </a:solidFill>
                      </a:endParaRPr>
                    </a:p>
                  </a:txBody>
                  <a:tcPr/>
                </a:tc>
              </a:tr>
              <a:tr h="382657">
                <a:tc>
                  <a:txBody>
                    <a:bodyPr/>
                    <a:lstStyle/>
                    <a:p>
                      <a:r>
                        <a:rPr lang="sl-SI" dirty="0" smtClean="0"/>
                        <a:t>Creative thinking style </a:t>
                      </a:r>
                      <a:endParaRPr lang="sl-SI" dirty="0"/>
                    </a:p>
                  </a:txBody>
                  <a:tcPr/>
                </a:tc>
              </a:tr>
              <a:tr h="382657">
                <a:tc>
                  <a:txBody>
                    <a:bodyPr/>
                    <a:lstStyle/>
                    <a:p>
                      <a:r>
                        <a:rPr lang="sl-SI" dirty="0" smtClean="0"/>
                        <a:t>Auditory-sequential style </a:t>
                      </a:r>
                      <a:endParaRPr lang="sl-SI" dirty="0"/>
                    </a:p>
                  </a:txBody>
                  <a:tcPr/>
                </a:tc>
              </a:tr>
              <a:tr h="382657">
                <a:tc>
                  <a:txBody>
                    <a:bodyPr/>
                    <a:lstStyle/>
                    <a:p>
                      <a:r>
                        <a:rPr lang="sl-SI" dirty="0" smtClean="0"/>
                        <a:t>Visual-holistic style </a:t>
                      </a:r>
                      <a:endParaRPr lang="sl-SI" dirty="0"/>
                    </a:p>
                  </a:txBody>
                  <a:tcPr/>
                </a:tc>
              </a:tr>
              <a:tr h="382657">
                <a:tc>
                  <a:txBody>
                    <a:bodyPr/>
                    <a:lstStyle/>
                    <a:p>
                      <a:r>
                        <a:rPr lang="sl-SI" dirty="0" smtClean="0"/>
                        <a:t>Speech and language skills </a:t>
                      </a:r>
                      <a:endParaRPr lang="sl-SI" dirty="0"/>
                    </a:p>
                  </a:txBody>
                  <a:tcPr/>
                </a:tc>
              </a:tr>
              <a:tr h="382657">
                <a:tc>
                  <a:txBody>
                    <a:bodyPr/>
                    <a:lstStyle/>
                    <a:p>
                      <a:r>
                        <a:rPr lang="sl-SI" dirty="0" smtClean="0"/>
                        <a:t>Motor abilities </a:t>
                      </a:r>
                      <a:endParaRPr lang="sl-SI" dirty="0"/>
                    </a:p>
                  </a:txBody>
                  <a:tcPr/>
                </a:tc>
              </a:tr>
              <a:tr h="382657">
                <a:tc>
                  <a:txBody>
                    <a:bodyPr/>
                    <a:lstStyle/>
                    <a:p>
                      <a:r>
                        <a:rPr lang="sl-SI" dirty="0" smtClean="0"/>
                        <a:t>Artistic expression </a:t>
                      </a:r>
                      <a:endParaRPr lang="sl-SI" dirty="0"/>
                    </a:p>
                  </a:txBody>
                  <a:tcPr/>
                </a:tc>
              </a:tr>
              <a:tr h="382657">
                <a:tc>
                  <a:txBody>
                    <a:bodyPr/>
                    <a:lstStyle/>
                    <a:p>
                      <a:r>
                        <a:rPr lang="sl-SI" dirty="0" smtClean="0"/>
                        <a:t>Musical skills </a:t>
                      </a:r>
                      <a:endParaRPr lang="sl-SI" dirty="0"/>
                    </a:p>
                  </a:txBody>
                  <a:tcPr/>
                </a:tc>
              </a:tr>
              <a:tr h="382657">
                <a:tc>
                  <a:txBody>
                    <a:bodyPr/>
                    <a:lstStyle/>
                    <a:p>
                      <a:r>
                        <a:rPr lang="sl-SI" dirty="0" smtClean="0"/>
                        <a:t>Social skills </a:t>
                      </a:r>
                      <a:endParaRPr lang="sl-SI" dirty="0"/>
                    </a:p>
                  </a:txBody>
                  <a:tcPr/>
                </a:tc>
              </a:tr>
              <a:tr h="382657">
                <a:tc>
                  <a:txBody>
                    <a:bodyPr/>
                    <a:lstStyle/>
                    <a:p>
                      <a:r>
                        <a:rPr lang="sl-SI" dirty="0" smtClean="0"/>
                        <a:t>Emotional and behavioural characteristics </a:t>
                      </a:r>
                      <a:endParaRPr lang="sl-SI" dirty="0"/>
                    </a:p>
                  </a:txBody>
                  <a:tcPr/>
                </a:tc>
              </a:tr>
            </a:tbl>
          </a:graphicData>
        </a:graphic>
      </p:graphicFrame>
    </p:spTree>
    <p:extLst>
      <p:ext uri="{BB962C8B-B14F-4D97-AF65-F5344CB8AC3E}">
        <p14:creationId xmlns:p14="http://schemas.microsoft.com/office/powerpoint/2010/main" val="92753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4889</TotalTime>
  <Words>3400</Words>
  <Application>Microsoft Office PowerPoint</Application>
  <PresentationFormat>Widescreen</PresentationFormat>
  <Paragraphs>463</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PMingLiU</vt:lpstr>
      <vt:lpstr>Arial</vt:lpstr>
      <vt:lpstr>Calibri</vt:lpstr>
      <vt:lpstr>Calibri Light</vt:lpstr>
      <vt:lpstr>Times New Roman</vt:lpstr>
      <vt:lpstr>Office Theme</vt:lpstr>
      <vt:lpstr>Gifted and Talented Preschooler Identification of gifted and talented preschool children</vt:lpstr>
      <vt:lpstr>Gifted and Talented Preschooler Identification of gifted and talented preschool children</vt:lpstr>
      <vt:lpstr>    </vt:lpstr>
      <vt:lpstr>PowerPoint Presentation</vt:lpstr>
      <vt:lpstr>Holistic View of Child Development </vt:lpstr>
      <vt:lpstr>Teachers view of giftedness and talent</vt:lpstr>
      <vt:lpstr>PowerPoint Presentation</vt:lpstr>
      <vt:lpstr>Learning process/information integration</vt:lpstr>
      <vt:lpstr> What to look at “identification” of ability and potencial? </vt:lpstr>
      <vt:lpstr>What to look at “identification” of ability and potencial? Porter, L. (2005). Gifted young children (2nd edn), Allen and Unwin, Sydney</vt:lpstr>
      <vt:lpstr>PowerPoint Presentation</vt:lpstr>
      <vt:lpstr>PowerPoint Presentation</vt:lpstr>
      <vt:lpstr>PowerPoint Presentation</vt:lpstr>
      <vt:lpstr>PowerPoint Presentation</vt:lpstr>
      <vt:lpstr>PowerPoint Presentation</vt:lpstr>
      <vt:lpstr>From ability/potential to eminence</vt:lpstr>
      <vt:lpstr>Identifying underachievers</vt:lpstr>
      <vt:lpstr>PowerPoint Presentation</vt:lpstr>
      <vt:lpstr>PowerPoint Presentation</vt:lpstr>
      <vt:lpstr>PowerPoint Presentation</vt:lpstr>
      <vt:lpstr>Methods and tehniques of “identification”</vt:lpstr>
      <vt:lpstr>PowerPoint Presentation</vt:lpstr>
      <vt:lpstr>PowerPoint Presentation</vt:lpstr>
      <vt:lpstr>PowerPoint Presentation</vt:lpstr>
      <vt:lpstr>PowerPoint Presentation</vt:lpstr>
      <vt:lpstr>PowerPoint Presentation</vt:lpstr>
      <vt:lpstr>Focusing questions</vt:lpstr>
      <vt:lpstr>Identification process</vt:lpstr>
      <vt:lpstr>PowerPoint Presentation</vt:lpstr>
      <vt:lpstr>Strategies – gifted child</vt:lpstr>
      <vt:lpstr>Strategies – gifted child</vt:lpstr>
      <vt:lpstr>Strategies – gifted child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Maruska Zeljeznov</dc:creator>
  <cp:lastModifiedBy>Maruska Zeljeznov</cp:lastModifiedBy>
  <cp:revision>72</cp:revision>
  <cp:lastPrinted>2016-01-29T06:26:24Z</cp:lastPrinted>
  <dcterms:created xsi:type="dcterms:W3CDTF">2016-01-22T21:35:19Z</dcterms:created>
  <dcterms:modified xsi:type="dcterms:W3CDTF">2016-02-14T19:55:20Z</dcterms:modified>
</cp:coreProperties>
</file>